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charts/chart5.xml" ContentType="application/vnd.openxmlformats-officedocument.drawingml.chart+xml"/>
  <Override PartName="/ppt/tags/tag14.xml" ContentType="application/vnd.openxmlformats-officedocument.presentationml.tags+xml"/>
  <Override PartName="/ppt/tags/tag15.xml" ContentType="application/vnd.openxmlformats-officedocument.presentationml.tags+xml"/>
  <Override PartName="/ppt/notesSlides/notesSlide7.xml" ContentType="application/vnd.openxmlformats-officedocument.presentationml.notesSlide+xml"/>
  <Override PartName="/ppt/charts/chart6.xml" ContentType="application/vnd.openxmlformats-officedocument.drawingml.chart+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charts/chart7.xml" ContentType="application/vnd.openxmlformats-officedocument.drawingml.chart+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1.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2.xml" ContentType="application/vnd.openxmlformats-officedocument.presentationml.notesSlide+xml"/>
  <Override PartName="/ppt/charts/chart8.xml" ContentType="application/vnd.openxmlformats-officedocument.drawingml.chart+xml"/>
  <Override PartName="/ppt/drawings/drawing3.xml" ContentType="application/vnd.openxmlformats-officedocument.drawingml.chartshapes+xml"/>
  <Override PartName="/ppt/tags/tag25.xml" ContentType="application/vnd.openxmlformats-officedocument.presentationml.tags+xml"/>
  <Override PartName="/ppt/tags/tag26.xml" ContentType="application/vnd.openxmlformats-officedocument.presentationml.tags+xml"/>
  <Override PartName="/ppt/notesSlides/notesSlide13.xml" ContentType="application/vnd.openxmlformats-officedocument.presentationml.notesSlide+xml"/>
  <Override PartName="/ppt/charts/chart9.xml" ContentType="application/vnd.openxmlformats-officedocument.drawingml.chart+xml"/>
  <Override PartName="/ppt/drawings/drawing4.xml" ContentType="application/vnd.openxmlformats-officedocument.drawingml.chartshapes+xml"/>
  <Override PartName="/ppt/tags/tag27.xml" ContentType="application/vnd.openxmlformats-officedocument.presentationml.tags+xml"/>
  <Override PartName="/ppt/tags/tag28.xml" ContentType="application/vnd.openxmlformats-officedocument.presentationml.tags+xml"/>
  <Override PartName="/ppt/notesSlides/notesSlide14.xml" ContentType="application/vnd.openxmlformats-officedocument.presentationml.notesSlide+xml"/>
  <Override PartName="/ppt/charts/chart10.xml" ContentType="application/vnd.openxmlformats-officedocument.drawingml.chart+xml"/>
  <Override PartName="/ppt/tags/tag29.xml" ContentType="application/vnd.openxmlformats-officedocument.presentationml.tags+xml"/>
  <Override PartName="/ppt/tags/tag30.xml" ContentType="application/vnd.openxmlformats-officedocument.presentationml.tags+xml"/>
  <Override PartName="/ppt/notesSlides/notesSlide15.xml" ContentType="application/vnd.openxmlformats-officedocument.presentationml.notesSlide+xml"/>
  <Override PartName="/ppt/charts/chart11.xml" ContentType="application/vnd.openxmlformats-officedocument.drawingml.chart+xml"/>
  <Override PartName="/ppt/drawings/drawing5.xml" ContentType="application/vnd.openxmlformats-officedocument.drawingml.chartshape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6.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tags/tag36.xml" ContentType="application/vnd.openxmlformats-officedocument.presentationml.tags+xml"/>
  <Override PartName="/ppt/tags/tag37.xml" ContentType="application/vnd.openxmlformats-officedocument.presentationml.tags+xml"/>
  <Override PartName="/ppt/notesSlides/notesSlide17.xml" ContentType="application/vnd.openxmlformats-officedocument.presentationml.notesSlide+xml"/>
  <Override PartName="/ppt/charts/chart14.xml" ContentType="application/vnd.openxmlformats-officedocument.drawingml.chart+xml"/>
  <Override PartName="/ppt/tags/tag38.xml" ContentType="application/vnd.openxmlformats-officedocument.presentationml.tags+xml"/>
  <Override PartName="/ppt/notesSlides/notesSlide18.xml" ContentType="application/vnd.openxmlformats-officedocument.presentationml.notesSlide+xml"/>
  <Override PartName="/ppt/tags/tag39.xml" ContentType="application/vnd.openxmlformats-officedocument.presentationml.tags+xml"/>
  <Override PartName="/ppt/notesSlides/notesSlide19.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20.xml" ContentType="application/vnd.openxmlformats-officedocument.presentationml.notesSlide+xml"/>
  <Override PartName="/ppt/charts/chart15.xml" ContentType="application/vnd.openxmlformats-officedocument.drawingml.chart+xml"/>
  <Override PartName="/ppt/tags/tag42.xml" ContentType="application/vnd.openxmlformats-officedocument.presentationml.tags+xml"/>
  <Override PartName="/ppt/tags/tag43.xml" ContentType="application/vnd.openxmlformats-officedocument.presentationml.tags+xml"/>
  <Override PartName="/ppt/notesSlides/notesSlide21.xml" ContentType="application/vnd.openxmlformats-officedocument.presentationml.notesSlide+xml"/>
  <Override PartName="/ppt/charts/chart16.xml" ContentType="application/vnd.openxmlformats-officedocument.drawingml.chart+xml"/>
  <Override PartName="/ppt/tags/tag44.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2" r:id="rId1"/>
  </p:sldMasterIdLst>
  <p:notesMasterIdLst>
    <p:notesMasterId r:id="rId25"/>
  </p:notesMasterIdLst>
  <p:sldIdLst>
    <p:sldId id="256" r:id="rId2"/>
    <p:sldId id="303" r:id="rId3"/>
    <p:sldId id="265" r:id="rId4"/>
    <p:sldId id="268" r:id="rId5"/>
    <p:sldId id="269" r:id="rId6"/>
    <p:sldId id="271" r:id="rId7"/>
    <p:sldId id="285" r:id="rId8"/>
    <p:sldId id="304" r:id="rId9"/>
    <p:sldId id="289" r:id="rId10"/>
    <p:sldId id="288" r:id="rId11"/>
    <p:sldId id="286" r:id="rId12"/>
    <p:sldId id="305" r:id="rId13"/>
    <p:sldId id="291" r:id="rId14"/>
    <p:sldId id="300" r:id="rId15"/>
    <p:sldId id="306" r:id="rId16"/>
    <p:sldId id="273" r:id="rId17"/>
    <p:sldId id="309" r:id="rId18"/>
    <p:sldId id="307" r:id="rId19"/>
    <p:sldId id="308" r:id="rId20"/>
    <p:sldId id="294" r:id="rId21"/>
    <p:sldId id="296" r:id="rId22"/>
    <p:sldId id="297" r:id="rId23"/>
    <p:sldId id="299" r:id="rId2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4024A81-DFD1-426E-8012-D93DB20AB5F3}">
          <p14:sldIdLst>
            <p14:sldId id="256"/>
            <p14:sldId id="303"/>
            <p14:sldId id="265"/>
            <p14:sldId id="268"/>
            <p14:sldId id="269"/>
            <p14:sldId id="271"/>
            <p14:sldId id="285"/>
            <p14:sldId id="304"/>
            <p14:sldId id="289"/>
            <p14:sldId id="288"/>
            <p14:sldId id="286"/>
            <p14:sldId id="305"/>
            <p14:sldId id="291"/>
            <p14:sldId id="300"/>
            <p14:sldId id="306"/>
            <p14:sldId id="273"/>
            <p14:sldId id="309"/>
            <p14:sldId id="307"/>
            <p14:sldId id="308"/>
            <p14:sldId id="294"/>
            <p14:sldId id="296"/>
            <p14:sldId id="297"/>
            <p14:sldId id="29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DC2"/>
    <a:srgbClr val="558ED5"/>
    <a:srgbClr val="A0BF61"/>
    <a:srgbClr val="4DA828"/>
    <a:srgbClr val="525252"/>
    <a:srgbClr val="19B8CD"/>
    <a:srgbClr val="128696"/>
    <a:srgbClr val="5C9EB2"/>
    <a:srgbClr val="42B5CC"/>
    <a:srgbClr val="1DDD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1" autoAdjust="0"/>
    <p:restoredTop sz="95833" autoAdjust="0"/>
  </p:normalViewPr>
  <p:slideViewPr>
    <p:cSldViewPr snapToObjects="1">
      <p:cViewPr>
        <p:scale>
          <a:sx n="100" d="100"/>
          <a:sy n="100" d="100"/>
        </p:scale>
        <p:origin x="-856" y="0"/>
      </p:cViewPr>
      <p:guideLst>
        <p:guide orient="horz" pos="4110"/>
        <p:guide orient="horz" pos="255"/>
        <p:guide pos="5511"/>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EXO-LN-FS1V\exotix\Staff%20Personal%20Folders\Alan%20Cameron\Regional%20Africa\Regional%20Research%20&#8211;%20Africa%20Terms%20of%20Trade.xlsx" TargetMode="External"/><Relationship Id="rId2"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alan.cameron\AppData\Local\Microsoft\Windows\Temporary%20Internet%20Files\Content.Outlook\6DZP8EW0\Alan_Bloom.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davidcameron:Documents:Other,%20unsorted:Nigeria%20Workbook.xlsx" TargetMode="External"/><Relationship Id="rId2" Type="http://schemas.openxmlformats.org/officeDocument/2006/relationships/chartUserShapes" Target="../drawings/drawing5.xm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davidcameron:Downloads:NPL%20ratio%20per%20sector.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davidcameron:Downloads:NPL%20ratio%20per%20sector.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davidcameron:Documents:Other,%20unsorted:Nigeria%20Workbook.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EXO-LN-FS1V\exotix\Staff%20Personal%20Folders\Alan%20Cameron\Nigeria\Power%20Sector%20&#8211;%20Generation%20Statistic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EXO-LN-FS1V\exotix\Staff%20Personal%20Folders\Alan%20Cameron\Client%20Requests\GIML%20(Richard)%20&#8211;%20China-Africa%20Exposu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lan.cameron\Desktop\Arisaig%20Cape%20Town%20Speech.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lan.cameron\Desktop\Arisaig%20Cape%20Town%20Speec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lan.cameron\Desktop\Arisaig%20Cape%20Town%20Speech.xlsx" TargetMode="External"/><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oleObject" Target="file:///\\EXO-LN-FS1V\exotix\Staff%20Personal%20Folders\Alan%20Cameron\Regional%20Africa\Regional%20Research%20&#8211;%20SSA%20Global%20Growth%20Comp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lan.cameron\Desktop\Arisaig%20Cape%20Town%20Speech.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XO-LN-FS1V\exotix\Staff%20Personal%20Folders\Alan%20Cameron\Nigeria\Fiscal%20Policy%20&#8211;%20Public%20Finance.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davidcameron:Downloads:Africa%20+%20Frontier%20(%20Other)%20%20REER%20Valuations%20(2).xlsx" TargetMode="External"/><Relationship Id="rId2"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1" Type="http://schemas.openxmlformats.org/officeDocument/2006/relationships/oleObject" Target="file:///\\EXO-LN-FS1V\exotix\Staff%20Personal%20Folders\Alan%20Cameron\Global\Real%20Interest%20Rates%20&#8211;%20Africa%20+%20Frontier.xlsx" TargetMode="External"/><Relationship Id="rId2"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smtClean="0"/>
              <a:t>Terms of Trade Index</a:t>
            </a:r>
          </a:p>
          <a:p>
            <a:pPr>
              <a:defRPr/>
            </a:pPr>
            <a:r>
              <a:rPr lang="en-GB" sz="1200" b="0" dirty="0" smtClean="0"/>
              <a:t>Rebased 2000 = 100</a:t>
            </a:r>
            <a:endParaRPr lang="en-GB" sz="1200" b="0" dirty="0"/>
          </a:p>
        </c:rich>
      </c:tx>
      <c:layout/>
      <c:overlay val="1"/>
      <c:spPr>
        <a:solidFill>
          <a:prstClr val="white"/>
        </a:solidFill>
      </c:spPr>
    </c:title>
    <c:autoTitleDeleted val="0"/>
    <c:plotArea>
      <c:layout>
        <c:manualLayout>
          <c:layoutTarget val="inner"/>
          <c:xMode val="edge"/>
          <c:yMode val="edge"/>
          <c:x val="0.0882939632545934"/>
          <c:y val="0.0605966997343568"/>
          <c:w val="0.651309085440365"/>
          <c:h val="0.767937031386757"/>
        </c:manualLayout>
      </c:layout>
      <c:lineChart>
        <c:grouping val="standard"/>
        <c:varyColors val="0"/>
        <c:ser>
          <c:idx val="0"/>
          <c:order val="0"/>
          <c:tx>
            <c:strRef>
              <c:f>'Terms of Trade'!$A$5</c:f>
              <c:strCache>
                <c:ptCount val="1"/>
                <c:pt idx="0">
                  <c:v>Angola</c:v>
                </c:pt>
              </c:strCache>
            </c:strRef>
          </c:tx>
          <c:spPr>
            <a:ln w="28575" cmpd="dbl">
              <a:solidFill>
                <a:srgbClr val="C00000"/>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Trade'!$B$5:$AI$5</c:f>
              <c:numCache>
                <c:formatCode>General</c:formatCode>
                <c:ptCount val="34"/>
                <c:pt idx="5" formatCode="0.0">
                  <c:v>118.8679245283</c:v>
                </c:pt>
                <c:pt idx="6" formatCode="0.0">
                  <c:v>85.2941176471</c:v>
                </c:pt>
                <c:pt idx="7" formatCode="0.0">
                  <c:v>84.9315068493003</c:v>
                </c:pt>
                <c:pt idx="8" formatCode="0.0">
                  <c:v>106.6666666667</c:v>
                </c:pt>
                <c:pt idx="9" formatCode="0.0">
                  <c:v>121.3114754098</c:v>
                </c:pt>
                <c:pt idx="10" formatCode="0.0">
                  <c:v>94.25287356319966</c:v>
                </c:pt>
                <c:pt idx="11" formatCode="0.0">
                  <c:v>63.57615894040021</c:v>
                </c:pt>
                <c:pt idx="12" formatCode="0.0">
                  <c:v>66.66666666669998</c:v>
                </c:pt>
                <c:pt idx="13" formatCode="0.0">
                  <c:v>61.7021276596</c:v>
                </c:pt>
                <c:pt idx="14" formatCode="0.0">
                  <c:v>68.57142857139995</c:v>
                </c:pt>
                <c:pt idx="15" formatCode="0.0">
                  <c:v>80.7692307692004</c:v>
                </c:pt>
                <c:pt idx="16" formatCode="0.0">
                  <c:v>86.53846153849948</c:v>
                </c:pt>
                <c:pt idx="17" formatCode="0.0">
                  <c:v>68.31683168319998</c:v>
                </c:pt>
                <c:pt idx="18" formatCode="0.0">
                  <c:v>44.3298969072</c:v>
                </c:pt>
                <c:pt idx="19" formatCode="0.0">
                  <c:v>60.0</c:v>
                </c:pt>
                <c:pt idx="20" formatCode="0.0">
                  <c:v>100.0</c:v>
                </c:pt>
                <c:pt idx="21" formatCode="0.0">
                  <c:v>91.4897421883999</c:v>
                </c:pt>
                <c:pt idx="22" formatCode="0.0">
                  <c:v>92.40479331769966</c:v>
                </c:pt>
                <c:pt idx="23" formatCode="0.0">
                  <c:v>101.6565897424996</c:v>
                </c:pt>
                <c:pt idx="24" formatCode="0.0">
                  <c:v>125.1605070973997</c:v>
                </c:pt>
                <c:pt idx="25" formatCode="0.0">
                  <c:v>172.5016092146</c:v>
                </c:pt>
                <c:pt idx="26" formatCode="0.0">
                  <c:v>197.6503210901</c:v>
                </c:pt>
                <c:pt idx="27" formatCode="0.0">
                  <c:v>202.397390418601</c:v>
                </c:pt>
                <c:pt idx="28" formatCode="0.0">
                  <c:v>251.7249390962</c:v>
                </c:pt>
                <c:pt idx="29" formatCode="0.0">
                  <c:v>170.7892142532</c:v>
                </c:pt>
                <c:pt idx="30" formatCode="0.0">
                  <c:v>210.1988183935</c:v>
                </c:pt>
                <c:pt idx="31" formatCode="0.0">
                  <c:v>255.8897910194</c:v>
                </c:pt>
                <c:pt idx="32" formatCode="0.0">
                  <c:v>260.7406223044013</c:v>
                </c:pt>
                <c:pt idx="33" formatCode="0.0">
                  <c:v>257.3965635603989</c:v>
                </c:pt>
              </c:numCache>
            </c:numRef>
          </c:val>
          <c:smooth val="0"/>
        </c:ser>
        <c:ser>
          <c:idx val="10"/>
          <c:order val="1"/>
          <c:tx>
            <c:strRef>
              <c:f>'Terms of Trade'!$A$15</c:f>
              <c:strCache>
                <c:ptCount val="1"/>
                <c:pt idx="0">
                  <c:v>Nigeria</c:v>
                </c:pt>
              </c:strCache>
            </c:strRef>
          </c:tx>
          <c:spPr>
            <a:ln w="25400">
              <a:solidFill>
                <a:srgbClr val="4B4B4B"/>
              </a:solidFill>
              <a:prstDash val="solid"/>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Trade'!$B$15:$AI$15</c:f>
              <c:numCache>
                <c:formatCode>0.0</c:formatCode>
                <c:ptCount val="34"/>
                <c:pt idx="0">
                  <c:v>181.25</c:v>
                </c:pt>
                <c:pt idx="1">
                  <c:v>192.0</c:v>
                </c:pt>
                <c:pt idx="2">
                  <c:v>163.6363636364</c:v>
                </c:pt>
                <c:pt idx="3">
                  <c:v>155.1724137931</c:v>
                </c:pt>
                <c:pt idx="4">
                  <c:v>154.5454545455</c:v>
                </c:pt>
                <c:pt idx="5">
                  <c:v>143.4782608696</c:v>
                </c:pt>
                <c:pt idx="6">
                  <c:v>70.2702702703</c:v>
                </c:pt>
                <c:pt idx="7">
                  <c:v>72.60273972599957</c:v>
                </c:pt>
                <c:pt idx="8">
                  <c:v>60.9375</c:v>
                </c:pt>
                <c:pt idx="9">
                  <c:v>75.7142857143003</c:v>
                </c:pt>
                <c:pt idx="10">
                  <c:v>88.50574712639927</c:v>
                </c:pt>
                <c:pt idx="11">
                  <c:v>74.3902439024</c:v>
                </c:pt>
                <c:pt idx="12">
                  <c:v>65.0406504065</c:v>
                </c:pt>
                <c:pt idx="13">
                  <c:v>59.4059405941</c:v>
                </c:pt>
                <c:pt idx="14">
                  <c:v>56.1224489796</c:v>
                </c:pt>
                <c:pt idx="15">
                  <c:v>55.5555555556</c:v>
                </c:pt>
                <c:pt idx="16">
                  <c:v>86.90476190479998</c:v>
                </c:pt>
                <c:pt idx="17">
                  <c:v>65.0943396226</c:v>
                </c:pt>
                <c:pt idx="18">
                  <c:v>43.8775510204</c:v>
                </c:pt>
                <c:pt idx="19">
                  <c:v>59.59595959600012</c:v>
                </c:pt>
                <c:pt idx="20">
                  <c:v>100.0</c:v>
                </c:pt>
                <c:pt idx="21">
                  <c:v>90.7564977681</c:v>
                </c:pt>
                <c:pt idx="22">
                  <c:v>92.3082095859003</c:v>
                </c:pt>
                <c:pt idx="23">
                  <c:v>101.8644427811</c:v>
                </c:pt>
                <c:pt idx="24">
                  <c:v>118.7799774933</c:v>
                </c:pt>
                <c:pt idx="25">
                  <c:v>156.0183929715</c:v>
                </c:pt>
                <c:pt idx="26">
                  <c:v>176.0149999776</c:v>
                </c:pt>
                <c:pt idx="27">
                  <c:v>176.8123853687</c:v>
                </c:pt>
                <c:pt idx="28">
                  <c:v>216.6293719602</c:v>
                </c:pt>
                <c:pt idx="29">
                  <c:v>154.4312938238</c:v>
                </c:pt>
                <c:pt idx="30">
                  <c:v>184.1798014937997</c:v>
                </c:pt>
                <c:pt idx="31">
                  <c:v>220.7298362513</c:v>
                </c:pt>
                <c:pt idx="32">
                  <c:v>225.9568089386006</c:v>
                </c:pt>
                <c:pt idx="33">
                  <c:v>222.1146845497995</c:v>
                </c:pt>
              </c:numCache>
            </c:numRef>
          </c:val>
          <c:smooth val="0"/>
        </c:ser>
        <c:ser>
          <c:idx val="11"/>
          <c:order val="2"/>
          <c:tx>
            <c:strRef>
              <c:f>'Terms of Trade'!$A$16</c:f>
              <c:strCache>
                <c:ptCount val="1"/>
                <c:pt idx="0">
                  <c:v>Rwanda</c:v>
                </c:pt>
              </c:strCache>
            </c:strRef>
          </c:tx>
          <c:spPr>
            <a:ln w="25400">
              <a:solidFill>
                <a:srgbClr val="003366"/>
              </a:solidFill>
              <a:prstDash val="sysDash"/>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Trade'!$B$16:$AI$16</c:f>
              <c:numCache>
                <c:formatCode>0.0</c:formatCode>
                <c:ptCount val="34"/>
                <c:pt idx="0">
                  <c:v>56.89655172410012</c:v>
                </c:pt>
                <c:pt idx="1">
                  <c:v>46.0606060606</c:v>
                </c:pt>
                <c:pt idx="2">
                  <c:v>67.88321167879998</c:v>
                </c:pt>
                <c:pt idx="3">
                  <c:v>84.61538461539998</c:v>
                </c:pt>
                <c:pt idx="4">
                  <c:v>88.0952380952</c:v>
                </c:pt>
                <c:pt idx="5">
                  <c:v>60.90225563910001</c:v>
                </c:pt>
                <c:pt idx="6">
                  <c:v>78.9473684211</c:v>
                </c:pt>
                <c:pt idx="7">
                  <c:v>39.7435897436</c:v>
                </c:pt>
                <c:pt idx="8">
                  <c:v>48.75</c:v>
                </c:pt>
                <c:pt idx="9">
                  <c:v>40.82840236690012</c:v>
                </c:pt>
                <c:pt idx="10">
                  <c:v>40.2298850575</c:v>
                </c:pt>
                <c:pt idx="11">
                  <c:v>81.1111111111</c:v>
                </c:pt>
                <c:pt idx="12">
                  <c:v>69.14893617019949</c:v>
                </c:pt>
                <c:pt idx="13">
                  <c:v>80.68181818179963</c:v>
                </c:pt>
                <c:pt idx="14">
                  <c:v>90.42553191489949</c:v>
                </c:pt>
                <c:pt idx="15">
                  <c:v>110.101010101</c:v>
                </c:pt>
                <c:pt idx="16">
                  <c:v>92.30769230769951</c:v>
                </c:pt>
                <c:pt idx="17">
                  <c:v>130.612244898</c:v>
                </c:pt>
                <c:pt idx="18">
                  <c:v>110.3448275862002</c:v>
                </c:pt>
                <c:pt idx="19">
                  <c:v>93.25842696629998</c:v>
                </c:pt>
                <c:pt idx="20">
                  <c:v>100.0</c:v>
                </c:pt>
                <c:pt idx="21">
                  <c:v>99.09134516899998</c:v>
                </c:pt>
                <c:pt idx="22">
                  <c:v>95.75385663609961</c:v>
                </c:pt>
                <c:pt idx="23">
                  <c:v>99.06031525029998</c:v>
                </c:pt>
                <c:pt idx="24">
                  <c:v>114.112362008</c:v>
                </c:pt>
                <c:pt idx="25">
                  <c:v>159.5066282481</c:v>
                </c:pt>
                <c:pt idx="26">
                  <c:v>166.5564678035005</c:v>
                </c:pt>
                <c:pt idx="27">
                  <c:v>164.046298659</c:v>
                </c:pt>
                <c:pt idx="28">
                  <c:v>229.4953531031</c:v>
                </c:pt>
                <c:pt idx="29">
                  <c:v>202.8890737163</c:v>
                </c:pt>
                <c:pt idx="30">
                  <c:v>221.8538475300005</c:v>
                </c:pt>
                <c:pt idx="31">
                  <c:v>210.1844519109</c:v>
                </c:pt>
                <c:pt idx="32">
                  <c:v>198.3777470295</c:v>
                </c:pt>
                <c:pt idx="33">
                  <c:v>200.6000300692</c:v>
                </c:pt>
              </c:numCache>
            </c:numRef>
          </c:val>
          <c:smooth val="0"/>
        </c:ser>
        <c:ser>
          <c:idx val="16"/>
          <c:order val="3"/>
          <c:tx>
            <c:strRef>
              <c:f>'Terms of Trade'!$A$21</c:f>
              <c:strCache>
                <c:ptCount val="1"/>
                <c:pt idx="0">
                  <c:v>Zambia</c:v>
                </c:pt>
              </c:strCache>
            </c:strRef>
          </c:tx>
          <c:spPr>
            <a:ln w="28575" cmpd="thickThin">
              <a:solidFill>
                <a:srgbClr val="E7EBEA"/>
              </a:solidFill>
              <a:prstDash val="solid"/>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Trade'!$B$21:$AI$21</c:f>
              <c:numCache>
                <c:formatCode>0.0</c:formatCode>
                <c:ptCount val="34"/>
                <c:pt idx="0">
                  <c:v>222.4719101124005</c:v>
                </c:pt>
                <c:pt idx="1">
                  <c:v>163.6363636364</c:v>
                </c:pt>
                <c:pt idx="2">
                  <c:v>120.1834862384995</c:v>
                </c:pt>
                <c:pt idx="3">
                  <c:v>154.1666666667</c:v>
                </c:pt>
                <c:pt idx="4">
                  <c:v>162.3529411765005</c:v>
                </c:pt>
                <c:pt idx="5">
                  <c:v>186.1538461538</c:v>
                </c:pt>
                <c:pt idx="6">
                  <c:v>204.0</c:v>
                </c:pt>
                <c:pt idx="7">
                  <c:v>255.5555555556</c:v>
                </c:pt>
                <c:pt idx="8">
                  <c:v>312.3076923077</c:v>
                </c:pt>
                <c:pt idx="9">
                  <c:v>166.3551401869005</c:v>
                </c:pt>
                <c:pt idx="10">
                  <c:v>206.862745098</c:v>
                </c:pt>
                <c:pt idx="11">
                  <c:v>152.6717557251991</c:v>
                </c:pt>
                <c:pt idx="12">
                  <c:v>126.4900662252004</c:v>
                </c:pt>
                <c:pt idx="13">
                  <c:v>123.2394366197</c:v>
                </c:pt>
                <c:pt idx="14">
                  <c:v>151.2820512821</c:v>
                </c:pt>
                <c:pt idx="15">
                  <c:v>189.6551724138</c:v>
                </c:pt>
                <c:pt idx="16">
                  <c:v>152.2522522523</c:v>
                </c:pt>
                <c:pt idx="17">
                  <c:v>141.7391304348</c:v>
                </c:pt>
                <c:pt idx="18">
                  <c:v>112.8712871286996</c:v>
                </c:pt>
                <c:pt idx="19">
                  <c:v>87.12871287129927</c:v>
                </c:pt>
                <c:pt idx="20">
                  <c:v>100.0</c:v>
                </c:pt>
                <c:pt idx="21">
                  <c:v>93.4002943543003</c:v>
                </c:pt>
                <c:pt idx="22">
                  <c:v>90.88275624509966</c:v>
                </c:pt>
                <c:pt idx="23">
                  <c:v>94.6952819359999</c:v>
                </c:pt>
                <c:pt idx="24">
                  <c:v>115.0232835451003</c:v>
                </c:pt>
                <c:pt idx="25">
                  <c:v>129.1123246909</c:v>
                </c:pt>
                <c:pt idx="26">
                  <c:v>196.9671281955</c:v>
                </c:pt>
                <c:pt idx="27">
                  <c:v>195.2141807076</c:v>
                </c:pt>
                <c:pt idx="28">
                  <c:v>175.2393516543</c:v>
                </c:pt>
                <c:pt idx="29">
                  <c:v>159.322448962801</c:v>
                </c:pt>
                <c:pt idx="30">
                  <c:v>192.7308348469</c:v>
                </c:pt>
                <c:pt idx="31">
                  <c:v>197.9842698644</c:v>
                </c:pt>
                <c:pt idx="32">
                  <c:v>184.6048518258</c:v>
                </c:pt>
                <c:pt idx="33">
                  <c:v>177.069479607</c:v>
                </c:pt>
              </c:numCache>
            </c:numRef>
          </c:val>
          <c:smooth val="0"/>
        </c:ser>
        <c:ser>
          <c:idx val="6"/>
          <c:order val="4"/>
          <c:tx>
            <c:strRef>
              <c:f>'Terms of Trade'!$A$11</c:f>
              <c:strCache>
                <c:ptCount val="1"/>
                <c:pt idx="0">
                  <c:v>Ghana</c:v>
                </c:pt>
              </c:strCache>
            </c:strRef>
          </c:tx>
          <c:spPr>
            <a:ln>
              <a:solidFill>
                <a:srgbClr val="869391"/>
              </a:solidFill>
              <a:prstDash val="sysDot"/>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Trade'!$B$11:$AI$11</c:f>
              <c:numCache>
                <c:formatCode>0.0</c:formatCode>
                <c:ptCount val="34"/>
                <c:pt idx="0">
                  <c:v>209.5238095238</c:v>
                </c:pt>
                <c:pt idx="1">
                  <c:v>185.7142857142995</c:v>
                </c:pt>
                <c:pt idx="2">
                  <c:v>125.0</c:v>
                </c:pt>
                <c:pt idx="3">
                  <c:v>170.3703703704005</c:v>
                </c:pt>
                <c:pt idx="4">
                  <c:v>132.0</c:v>
                </c:pt>
                <c:pt idx="5">
                  <c:v>123.3333333332996</c:v>
                </c:pt>
                <c:pt idx="6">
                  <c:v>135.4166666667</c:v>
                </c:pt>
                <c:pt idx="7">
                  <c:v>131.914893617</c:v>
                </c:pt>
                <c:pt idx="8">
                  <c:v>125.8426966292004</c:v>
                </c:pt>
                <c:pt idx="9">
                  <c:v>105.7471264368003</c:v>
                </c:pt>
                <c:pt idx="10">
                  <c:v>100.0</c:v>
                </c:pt>
                <c:pt idx="11">
                  <c:v>102.0202020202</c:v>
                </c:pt>
                <c:pt idx="12">
                  <c:v>95.09803921569967</c:v>
                </c:pt>
                <c:pt idx="13">
                  <c:v>89.2156862745</c:v>
                </c:pt>
                <c:pt idx="14">
                  <c:v>94.2307692308</c:v>
                </c:pt>
                <c:pt idx="15">
                  <c:v>106.6666666667</c:v>
                </c:pt>
                <c:pt idx="16">
                  <c:v>108.5714285714</c:v>
                </c:pt>
                <c:pt idx="17">
                  <c:v>114.0</c:v>
                </c:pt>
                <c:pt idx="18">
                  <c:v>124.2105263158</c:v>
                </c:pt>
                <c:pt idx="19">
                  <c:v>109.5744680851</c:v>
                </c:pt>
                <c:pt idx="20">
                  <c:v>100.0</c:v>
                </c:pt>
                <c:pt idx="21">
                  <c:v>108.9956574781003</c:v>
                </c:pt>
                <c:pt idx="22">
                  <c:v>137.2856767534</c:v>
                </c:pt>
                <c:pt idx="23">
                  <c:v>132.8757995604</c:v>
                </c:pt>
                <c:pt idx="24">
                  <c:v>124.7623366878</c:v>
                </c:pt>
                <c:pt idx="25">
                  <c:v>124.8179487729</c:v>
                </c:pt>
                <c:pt idx="26">
                  <c:v>127.2290859244</c:v>
                </c:pt>
                <c:pt idx="27">
                  <c:v>135.8112390423005</c:v>
                </c:pt>
                <c:pt idx="28">
                  <c:v>157.6462514853</c:v>
                </c:pt>
                <c:pt idx="29">
                  <c:v>175.0557108677</c:v>
                </c:pt>
                <c:pt idx="30">
                  <c:v>186.0497953428</c:v>
                </c:pt>
                <c:pt idx="31">
                  <c:v>188.3995103487</c:v>
                </c:pt>
                <c:pt idx="32">
                  <c:v>179.10728349</c:v>
                </c:pt>
                <c:pt idx="33">
                  <c:v>178.1326592518</c:v>
                </c:pt>
              </c:numCache>
            </c:numRef>
          </c:val>
          <c:smooth val="0"/>
        </c:ser>
        <c:ser>
          <c:idx val="3"/>
          <c:order val="5"/>
          <c:tx>
            <c:strRef>
              <c:f>'Terms of Trade'!$A$8</c:f>
              <c:strCache>
                <c:ptCount val="1"/>
                <c:pt idx="0">
                  <c:v>Egypt</c:v>
                </c:pt>
              </c:strCache>
            </c:strRef>
          </c:tx>
          <c:spPr>
            <a:ln w="31750" cmpd="thinThick">
              <a:solidFill>
                <a:schemeClr val="accent3">
                  <a:lumMod val="50000"/>
                </a:schemeClr>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Trade'!$B$8:$AI$8</c:f>
              <c:numCache>
                <c:formatCode>0.0</c:formatCode>
                <c:ptCount val="34"/>
                <c:pt idx="0">
                  <c:v>214.0</c:v>
                </c:pt>
                <c:pt idx="1">
                  <c:v>220.0</c:v>
                </c:pt>
                <c:pt idx="2">
                  <c:v>200.0</c:v>
                </c:pt>
                <c:pt idx="3">
                  <c:v>200.0</c:v>
                </c:pt>
                <c:pt idx="4">
                  <c:v>190.5660377358</c:v>
                </c:pt>
                <c:pt idx="5">
                  <c:v>188.4615384615</c:v>
                </c:pt>
                <c:pt idx="6">
                  <c:v>163.2653061224</c:v>
                </c:pt>
                <c:pt idx="7">
                  <c:v>117.2413793103</c:v>
                </c:pt>
                <c:pt idx="8">
                  <c:v>96.0</c:v>
                </c:pt>
                <c:pt idx="9">
                  <c:v>94.8051948052</c:v>
                </c:pt>
                <c:pt idx="10">
                  <c:v>101.2195121951</c:v>
                </c:pt>
                <c:pt idx="11">
                  <c:v>125.0</c:v>
                </c:pt>
                <c:pt idx="12">
                  <c:v>125.0</c:v>
                </c:pt>
                <c:pt idx="13">
                  <c:v>123.4567901234995</c:v>
                </c:pt>
                <c:pt idx="14">
                  <c:v>120.0</c:v>
                </c:pt>
                <c:pt idx="15">
                  <c:v>116.2790697674</c:v>
                </c:pt>
                <c:pt idx="16">
                  <c:v>111.1111111111</c:v>
                </c:pt>
                <c:pt idx="17">
                  <c:v>107.1428571428995</c:v>
                </c:pt>
                <c:pt idx="18">
                  <c:v>98.0198019802003</c:v>
                </c:pt>
                <c:pt idx="19">
                  <c:v>96.87499999999998</c:v>
                </c:pt>
                <c:pt idx="20">
                  <c:v>100.0</c:v>
                </c:pt>
                <c:pt idx="21">
                  <c:v>95.62167102139995</c:v>
                </c:pt>
                <c:pt idx="22">
                  <c:v>93.2154237396</c:v>
                </c:pt>
                <c:pt idx="23">
                  <c:v>97.27857418299949</c:v>
                </c:pt>
                <c:pt idx="24">
                  <c:v>106.1345517911</c:v>
                </c:pt>
                <c:pt idx="25">
                  <c:v>123.2932445417004</c:v>
                </c:pt>
                <c:pt idx="26">
                  <c:v>135.8114655406</c:v>
                </c:pt>
                <c:pt idx="27">
                  <c:v>131.0995734618993</c:v>
                </c:pt>
                <c:pt idx="28">
                  <c:v>150.1485581538</c:v>
                </c:pt>
                <c:pt idx="29">
                  <c:v>138.6928543265</c:v>
                </c:pt>
                <c:pt idx="30">
                  <c:v>142.4683872845</c:v>
                </c:pt>
                <c:pt idx="31">
                  <c:v>150.8025523095</c:v>
                </c:pt>
                <c:pt idx="32">
                  <c:v>154.6806446264</c:v>
                </c:pt>
                <c:pt idx="33">
                  <c:v>153.0471858051</c:v>
                </c:pt>
              </c:numCache>
            </c:numRef>
          </c:val>
          <c:smooth val="0"/>
        </c:ser>
        <c:ser>
          <c:idx val="4"/>
          <c:order val="6"/>
          <c:tx>
            <c:strRef>
              <c:f>'Terms of Trade'!$A$9</c:f>
              <c:strCache>
                <c:ptCount val="1"/>
                <c:pt idx="0">
                  <c:v>Ethiopia</c:v>
                </c:pt>
              </c:strCache>
            </c:strRef>
          </c:tx>
          <c:spPr>
            <a:ln>
              <a:solidFill>
                <a:srgbClr val="8064A2">
                  <a:lumMod val="75000"/>
                  <a:alpha val="75000"/>
                </a:srgbClr>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Trade'!$B$9:$AI$9</c:f>
              <c:numCache>
                <c:formatCode>0.0</c:formatCode>
                <c:ptCount val="34"/>
                <c:pt idx="1">
                  <c:v>120.8333333332996</c:v>
                </c:pt>
                <c:pt idx="2">
                  <c:v>120.8333333332996</c:v>
                </c:pt>
                <c:pt idx="3">
                  <c:v>120.8333333332996</c:v>
                </c:pt>
                <c:pt idx="4">
                  <c:v>120.8333333332996</c:v>
                </c:pt>
                <c:pt idx="5">
                  <c:v>120.8333333332996</c:v>
                </c:pt>
                <c:pt idx="6">
                  <c:v>120.8333333332996</c:v>
                </c:pt>
                <c:pt idx="7">
                  <c:v>120.8333333332996</c:v>
                </c:pt>
                <c:pt idx="8">
                  <c:v>120.8333333332996</c:v>
                </c:pt>
                <c:pt idx="9">
                  <c:v>120.8333333332996</c:v>
                </c:pt>
                <c:pt idx="10">
                  <c:v>120.8333333332996</c:v>
                </c:pt>
                <c:pt idx="11">
                  <c:v>118.75</c:v>
                </c:pt>
                <c:pt idx="12">
                  <c:v>125.0</c:v>
                </c:pt>
                <c:pt idx="13">
                  <c:v>106.25</c:v>
                </c:pt>
                <c:pt idx="14">
                  <c:v>113.4020618557</c:v>
                </c:pt>
                <c:pt idx="15">
                  <c:v>150.9615384615</c:v>
                </c:pt>
                <c:pt idx="16">
                  <c:v>114.8148148148</c:v>
                </c:pt>
                <c:pt idx="17">
                  <c:v>126.9230769231</c:v>
                </c:pt>
                <c:pt idx="18">
                  <c:v>150.0</c:v>
                </c:pt>
                <c:pt idx="19">
                  <c:v>125.0</c:v>
                </c:pt>
                <c:pt idx="20">
                  <c:v>100.0</c:v>
                </c:pt>
                <c:pt idx="21">
                  <c:v>91.7088291407</c:v>
                </c:pt>
                <c:pt idx="22">
                  <c:v>93.3518729202996</c:v>
                </c:pt>
                <c:pt idx="23">
                  <c:v>96.81951855739995</c:v>
                </c:pt>
                <c:pt idx="24">
                  <c:v>101.8370467765996</c:v>
                </c:pt>
                <c:pt idx="25">
                  <c:v>106.5286911915996</c:v>
                </c:pt>
                <c:pt idx="26">
                  <c:v>106.5144580281</c:v>
                </c:pt>
                <c:pt idx="27">
                  <c:v>111.2552024497</c:v>
                </c:pt>
                <c:pt idx="28">
                  <c:v>111.6722595133996</c:v>
                </c:pt>
                <c:pt idx="29">
                  <c:v>121.3623392417</c:v>
                </c:pt>
                <c:pt idx="30">
                  <c:v>129.2701509883</c:v>
                </c:pt>
                <c:pt idx="31">
                  <c:v>136.5657103981</c:v>
                </c:pt>
                <c:pt idx="32">
                  <c:v>131.3398142293995</c:v>
                </c:pt>
                <c:pt idx="33">
                  <c:v>124.3709507502</c:v>
                </c:pt>
              </c:numCache>
            </c:numRef>
          </c:val>
          <c:smooth val="0"/>
        </c:ser>
        <c:ser>
          <c:idx val="2"/>
          <c:order val="7"/>
          <c:tx>
            <c:strRef>
              <c:f>'Terms of Trade'!$A$7</c:f>
              <c:strCache>
                <c:ptCount val="1"/>
                <c:pt idx="0">
                  <c:v>Côte d'Ivoire</c:v>
                </c:pt>
              </c:strCache>
            </c:strRef>
          </c:tx>
          <c:spPr>
            <a:ln>
              <a:solidFill>
                <a:srgbClr val="4D7194"/>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Trade'!$B$7:$AI$7</c:f>
              <c:numCache>
                <c:formatCode>0.0</c:formatCode>
                <c:ptCount val="34"/>
                <c:pt idx="0">
                  <c:v>202.8169014085</c:v>
                </c:pt>
                <c:pt idx="1">
                  <c:v>187.0967741935</c:v>
                </c:pt>
                <c:pt idx="2">
                  <c:v>179.3103448276006</c:v>
                </c:pt>
                <c:pt idx="3">
                  <c:v>190.5660377358</c:v>
                </c:pt>
                <c:pt idx="4">
                  <c:v>228.5714285714005</c:v>
                </c:pt>
                <c:pt idx="5">
                  <c:v>252.0833333333</c:v>
                </c:pt>
                <c:pt idx="6">
                  <c:v>259.615384615401</c:v>
                </c:pt>
                <c:pt idx="7">
                  <c:v>213.3333333333</c:v>
                </c:pt>
                <c:pt idx="8">
                  <c:v>195.1612903226005</c:v>
                </c:pt>
                <c:pt idx="9">
                  <c:v>165.0793650793995</c:v>
                </c:pt>
                <c:pt idx="10">
                  <c:v>143.0555555556</c:v>
                </c:pt>
                <c:pt idx="11">
                  <c:v>156.0606060606</c:v>
                </c:pt>
                <c:pt idx="12">
                  <c:v>162.5</c:v>
                </c:pt>
                <c:pt idx="13">
                  <c:v>77.4193548387</c:v>
                </c:pt>
                <c:pt idx="14">
                  <c:v>122.8915662651004</c:v>
                </c:pt>
                <c:pt idx="15">
                  <c:v>122.0</c:v>
                </c:pt>
                <c:pt idx="16">
                  <c:v>118.5185185184996</c:v>
                </c:pt>
                <c:pt idx="17">
                  <c:v>117.3469387755</c:v>
                </c:pt>
                <c:pt idx="18">
                  <c:v>116.6666666667</c:v>
                </c:pt>
                <c:pt idx="19">
                  <c:v>118.1818181818</c:v>
                </c:pt>
                <c:pt idx="20">
                  <c:v>100.0</c:v>
                </c:pt>
                <c:pt idx="21">
                  <c:v>110.5254257256</c:v>
                </c:pt>
                <c:pt idx="22">
                  <c:v>141.8232263238</c:v>
                </c:pt>
                <c:pt idx="23">
                  <c:v>137.9524480830012</c:v>
                </c:pt>
                <c:pt idx="24">
                  <c:v>130.441696089</c:v>
                </c:pt>
                <c:pt idx="25">
                  <c:v>131.0437246659999</c:v>
                </c:pt>
                <c:pt idx="26">
                  <c:v>133.3869793911</c:v>
                </c:pt>
                <c:pt idx="27">
                  <c:v>137.6607789853</c:v>
                </c:pt>
                <c:pt idx="28">
                  <c:v>140.6998555838995</c:v>
                </c:pt>
                <c:pt idx="29">
                  <c:v>149.8694293914003</c:v>
                </c:pt>
                <c:pt idx="30">
                  <c:v>162.5361963817005</c:v>
                </c:pt>
                <c:pt idx="31">
                  <c:v>160.5345891707</c:v>
                </c:pt>
                <c:pt idx="32">
                  <c:v>145.8732569879005</c:v>
                </c:pt>
                <c:pt idx="33">
                  <c:v>141.8812583412007</c:v>
                </c:pt>
              </c:numCache>
            </c:numRef>
          </c:val>
          <c:smooth val="0"/>
        </c:ser>
        <c:ser>
          <c:idx val="5"/>
          <c:order val="8"/>
          <c:tx>
            <c:strRef>
              <c:f>'Terms of Trade'!$A$13</c:f>
              <c:strCache>
                <c:ptCount val="1"/>
                <c:pt idx="0">
                  <c:v>Morocco</c:v>
                </c:pt>
              </c:strCache>
            </c:strRef>
          </c:tx>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Trade'!$B$13:$AI$13</c:f>
              <c:numCache>
                <c:formatCode>0.0</c:formatCode>
                <c:ptCount val="34"/>
                <c:pt idx="0">
                  <c:v>90.1639344262</c:v>
                </c:pt>
                <c:pt idx="1">
                  <c:v>85.34482758619998</c:v>
                </c:pt>
                <c:pt idx="2">
                  <c:v>89.10891089109957</c:v>
                </c:pt>
                <c:pt idx="3">
                  <c:v>80.19801980199995</c:v>
                </c:pt>
                <c:pt idx="4">
                  <c:v>79.79797979800022</c:v>
                </c:pt>
                <c:pt idx="5">
                  <c:v>78.78787878789969</c:v>
                </c:pt>
                <c:pt idx="6">
                  <c:v>82.85714285709948</c:v>
                </c:pt>
                <c:pt idx="7">
                  <c:v>82.3008849558</c:v>
                </c:pt>
                <c:pt idx="8">
                  <c:v>92.5925925925994</c:v>
                </c:pt>
                <c:pt idx="9">
                  <c:v>89.18918918919998</c:v>
                </c:pt>
                <c:pt idx="10">
                  <c:v>84.92063492059998</c:v>
                </c:pt>
                <c:pt idx="11">
                  <c:v>88.7931034483006</c:v>
                </c:pt>
                <c:pt idx="12">
                  <c:v>92.03539823009947</c:v>
                </c:pt>
                <c:pt idx="13">
                  <c:v>88.18181818179963</c:v>
                </c:pt>
                <c:pt idx="14">
                  <c:v>79.67479674799949</c:v>
                </c:pt>
                <c:pt idx="15">
                  <c:v>89.0625</c:v>
                </c:pt>
                <c:pt idx="16">
                  <c:v>91.53846153849948</c:v>
                </c:pt>
                <c:pt idx="17">
                  <c:v>94.7826086957</c:v>
                </c:pt>
                <c:pt idx="18">
                  <c:v>105.8823529412</c:v>
                </c:pt>
                <c:pt idx="19">
                  <c:v>103.8834951455997</c:v>
                </c:pt>
                <c:pt idx="20">
                  <c:v>100.0</c:v>
                </c:pt>
                <c:pt idx="21">
                  <c:v>96.87911135229947</c:v>
                </c:pt>
                <c:pt idx="22">
                  <c:v>101.0021100074997</c:v>
                </c:pt>
                <c:pt idx="23">
                  <c:v>105.4926573512</c:v>
                </c:pt>
                <c:pt idx="24">
                  <c:v>104.7647943735</c:v>
                </c:pt>
                <c:pt idx="25">
                  <c:v>99.47974278089963</c:v>
                </c:pt>
                <c:pt idx="26">
                  <c:v>100.4007984297</c:v>
                </c:pt>
                <c:pt idx="27">
                  <c:v>98.4245100650003</c:v>
                </c:pt>
                <c:pt idx="28">
                  <c:v>131.7374211639</c:v>
                </c:pt>
                <c:pt idx="29">
                  <c:v>135.8773176764005</c:v>
                </c:pt>
                <c:pt idx="30">
                  <c:v>133.0049111446</c:v>
                </c:pt>
                <c:pt idx="31">
                  <c:v>138.1380337874003</c:v>
                </c:pt>
                <c:pt idx="32">
                  <c:v>113.5704089361995</c:v>
                </c:pt>
                <c:pt idx="33">
                  <c:v>112.7722233312</c:v>
                </c:pt>
              </c:numCache>
            </c:numRef>
          </c:val>
          <c:smooth val="0"/>
        </c:ser>
        <c:ser>
          <c:idx val="13"/>
          <c:order val="9"/>
          <c:tx>
            <c:strRef>
              <c:f>'Terms of Trade'!$A$18</c:f>
              <c:strCache>
                <c:ptCount val="1"/>
                <c:pt idx="0">
                  <c:v>Uganda</c:v>
                </c:pt>
              </c:strCache>
            </c:strRef>
          </c:tx>
          <c:spPr>
            <a:ln w="25400">
              <a:solidFill>
                <a:schemeClr val="tx1">
                  <a:lumMod val="85000"/>
                  <a:lumOff val="15000"/>
                </a:schemeClr>
              </a:solidFill>
              <a:prstDash val="lgDashDotDot"/>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Trade'!$B$18:$AI$18</c:f>
              <c:numCache>
                <c:formatCode>General</c:formatCode>
                <c:ptCount val="34"/>
                <c:pt idx="2" formatCode="0.0">
                  <c:v>165.2173913043</c:v>
                </c:pt>
                <c:pt idx="3" formatCode="0.0">
                  <c:v>247.1698113208</c:v>
                </c:pt>
                <c:pt idx="4" formatCode="0.0">
                  <c:v>295.6989247311989</c:v>
                </c:pt>
                <c:pt idx="5" formatCode="0.0">
                  <c:v>315.625</c:v>
                </c:pt>
                <c:pt idx="6" formatCode="0.0">
                  <c:v>295.2380952380979</c:v>
                </c:pt>
                <c:pt idx="7" formatCode="0.0">
                  <c:v>191.7159763314</c:v>
                </c:pt>
                <c:pt idx="8" formatCode="0.0">
                  <c:v>191.6129032258</c:v>
                </c:pt>
                <c:pt idx="9" formatCode="0.0">
                  <c:v>183.0769230769</c:v>
                </c:pt>
                <c:pt idx="10" formatCode="0.0">
                  <c:v>145.6896551723995</c:v>
                </c:pt>
                <c:pt idx="11" formatCode="0.0">
                  <c:v>133.9622641509</c:v>
                </c:pt>
                <c:pt idx="12" formatCode="0.0">
                  <c:v>120.3883495145994</c:v>
                </c:pt>
                <c:pt idx="13" formatCode="0.0">
                  <c:v>113.4615384615003</c:v>
                </c:pt>
                <c:pt idx="14" formatCode="0.0">
                  <c:v>131.4285714286</c:v>
                </c:pt>
                <c:pt idx="15" formatCode="0.0">
                  <c:v>197.1698113208</c:v>
                </c:pt>
                <c:pt idx="16" formatCode="0.0">
                  <c:v>157.6576576577</c:v>
                </c:pt>
                <c:pt idx="17" formatCode="0.0">
                  <c:v>156.0</c:v>
                </c:pt>
                <c:pt idx="18" formatCode="0.0">
                  <c:v>139.0</c:v>
                </c:pt>
                <c:pt idx="19" formatCode="0.0">
                  <c:v>120.618556701</c:v>
                </c:pt>
                <c:pt idx="20" formatCode="0.0">
                  <c:v>100.0</c:v>
                </c:pt>
                <c:pt idx="21" formatCode="0.0">
                  <c:v>92.9641733600003</c:v>
                </c:pt>
                <c:pt idx="22" formatCode="0.0">
                  <c:v>95.4454288056</c:v>
                </c:pt>
                <c:pt idx="23" formatCode="0.0">
                  <c:v>95.82246298439995</c:v>
                </c:pt>
                <c:pt idx="24" formatCode="0.0">
                  <c:v>93.9674275074</c:v>
                </c:pt>
                <c:pt idx="25" formatCode="0.0">
                  <c:v>96.4839967421</c:v>
                </c:pt>
                <c:pt idx="26" formatCode="0.0">
                  <c:v>97.7640350868</c:v>
                </c:pt>
                <c:pt idx="27" formatCode="0.0">
                  <c:v>99.70092901799998</c:v>
                </c:pt>
                <c:pt idx="28" formatCode="0.0">
                  <c:v>101.0636147751004</c:v>
                </c:pt>
                <c:pt idx="29" formatCode="0.0">
                  <c:v>108.9303084805</c:v>
                </c:pt>
                <c:pt idx="30" formatCode="0.0">
                  <c:v>114.4291768774995</c:v>
                </c:pt>
                <c:pt idx="31" formatCode="0.0">
                  <c:v>121.5292709723997</c:v>
                </c:pt>
                <c:pt idx="32" formatCode="0.0">
                  <c:v>111.201237095</c:v>
                </c:pt>
                <c:pt idx="33" formatCode="0.0">
                  <c:v>106.1492121472</c:v>
                </c:pt>
              </c:numCache>
            </c:numRef>
          </c:val>
          <c:smooth val="0"/>
        </c:ser>
        <c:ser>
          <c:idx val="7"/>
          <c:order val="10"/>
          <c:tx>
            <c:strRef>
              <c:f>'Terms of Trade'!$A$12</c:f>
              <c:strCache>
                <c:ptCount val="1"/>
                <c:pt idx="0">
                  <c:v>Kenya</c:v>
                </c:pt>
              </c:strCache>
            </c:strRef>
          </c:tx>
          <c:spPr>
            <a:ln>
              <a:solidFill>
                <a:schemeClr val="accent5">
                  <a:lumMod val="75000"/>
                </a:schemeClr>
              </a:solidFill>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Trade'!$B$12:$AI$12</c:f>
              <c:numCache>
                <c:formatCode>0.0</c:formatCode>
                <c:ptCount val="34"/>
                <c:pt idx="0">
                  <c:v>100.7246376812</c:v>
                </c:pt>
                <c:pt idx="1">
                  <c:v>88.11188811189947</c:v>
                </c:pt>
                <c:pt idx="2">
                  <c:v>81.6176470588</c:v>
                </c:pt>
                <c:pt idx="3">
                  <c:v>77.37226277369948</c:v>
                </c:pt>
                <c:pt idx="4">
                  <c:v>87.02290076339995</c:v>
                </c:pt>
                <c:pt idx="5">
                  <c:v>76.69172932329998</c:v>
                </c:pt>
                <c:pt idx="6">
                  <c:v>85.49618320610012</c:v>
                </c:pt>
                <c:pt idx="7">
                  <c:v>77.8625954198</c:v>
                </c:pt>
                <c:pt idx="8">
                  <c:v>81.06060606059998</c:v>
                </c:pt>
                <c:pt idx="9">
                  <c:v>79.3650793651</c:v>
                </c:pt>
                <c:pt idx="10">
                  <c:v>70.1492537313004</c:v>
                </c:pt>
                <c:pt idx="11">
                  <c:v>78.6885245902</c:v>
                </c:pt>
                <c:pt idx="12">
                  <c:v>81.03448275859949</c:v>
                </c:pt>
                <c:pt idx="13">
                  <c:v>94.87179487179949</c:v>
                </c:pt>
                <c:pt idx="14">
                  <c:v>107.2289156627</c:v>
                </c:pt>
                <c:pt idx="15">
                  <c:v>103.8834951455997</c:v>
                </c:pt>
                <c:pt idx="16">
                  <c:v>108.2474226804004</c:v>
                </c:pt>
                <c:pt idx="17">
                  <c:v>114.0186915888</c:v>
                </c:pt>
                <c:pt idx="18">
                  <c:v>109.9099099099</c:v>
                </c:pt>
                <c:pt idx="19">
                  <c:v>98.0769230769</c:v>
                </c:pt>
                <c:pt idx="20">
                  <c:v>100.0</c:v>
                </c:pt>
                <c:pt idx="21">
                  <c:v>95.116264225</c:v>
                </c:pt>
                <c:pt idx="22">
                  <c:v>91.59676749029998</c:v>
                </c:pt>
                <c:pt idx="23">
                  <c:v>90.9182028415</c:v>
                </c:pt>
                <c:pt idx="24">
                  <c:v>89.71544085109967</c:v>
                </c:pt>
                <c:pt idx="25">
                  <c:v>89.9824585019998</c:v>
                </c:pt>
                <c:pt idx="26">
                  <c:v>89.08210530139995</c:v>
                </c:pt>
                <c:pt idx="27">
                  <c:v>86.41701248200038</c:v>
                </c:pt>
                <c:pt idx="28">
                  <c:v>86.1502082989997</c:v>
                </c:pt>
                <c:pt idx="29">
                  <c:v>96.62575824739945</c:v>
                </c:pt>
                <c:pt idx="30">
                  <c:v>95.25238846089947</c:v>
                </c:pt>
                <c:pt idx="31">
                  <c:v>92.18033670839949</c:v>
                </c:pt>
                <c:pt idx="32">
                  <c:v>92.24185853209961</c:v>
                </c:pt>
                <c:pt idx="33">
                  <c:v>88.30717995509998</c:v>
                </c:pt>
              </c:numCache>
            </c:numRef>
          </c:val>
          <c:smooth val="0"/>
        </c:ser>
        <c:ser>
          <c:idx val="1"/>
          <c:order val="11"/>
          <c:tx>
            <c:strRef>
              <c:f>'Terms of Trade'!$A$6</c:f>
              <c:strCache>
                <c:ptCount val="1"/>
                <c:pt idx="0">
                  <c:v>Botswana</c:v>
                </c:pt>
              </c:strCache>
            </c:strRef>
          </c:tx>
          <c:spPr>
            <a:ln>
              <a:prstDash val="lgDash"/>
            </a:ln>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Trade'!$B$6:$AI$6</c:f>
              <c:numCache>
                <c:formatCode>0.0</c:formatCode>
                <c:ptCount val="34"/>
                <c:pt idx="0">
                  <c:v>83.5051546392003</c:v>
                </c:pt>
                <c:pt idx="1">
                  <c:v>74.2574257426</c:v>
                </c:pt>
                <c:pt idx="2">
                  <c:v>67.7419354839</c:v>
                </c:pt>
                <c:pt idx="3">
                  <c:v>62.8865979381</c:v>
                </c:pt>
                <c:pt idx="4">
                  <c:v>68.6046511627996</c:v>
                </c:pt>
                <c:pt idx="5">
                  <c:v>82.8125</c:v>
                </c:pt>
                <c:pt idx="6">
                  <c:v>82.66666666669998</c:v>
                </c:pt>
                <c:pt idx="7">
                  <c:v>89.13043478259947</c:v>
                </c:pt>
                <c:pt idx="8">
                  <c:v>101.1235955055997</c:v>
                </c:pt>
                <c:pt idx="9">
                  <c:v>102.2471910112003</c:v>
                </c:pt>
                <c:pt idx="10">
                  <c:v>98.13084112149936</c:v>
                </c:pt>
                <c:pt idx="11">
                  <c:v>91.81818181819949</c:v>
                </c:pt>
                <c:pt idx="12">
                  <c:v>84.16666666669998</c:v>
                </c:pt>
                <c:pt idx="13">
                  <c:v>85.4700854701</c:v>
                </c:pt>
                <c:pt idx="14">
                  <c:v>89.56521739129998</c:v>
                </c:pt>
                <c:pt idx="15">
                  <c:v>89.3442622951</c:v>
                </c:pt>
                <c:pt idx="16">
                  <c:v>93.75</c:v>
                </c:pt>
                <c:pt idx="17">
                  <c:v>98.18181818179963</c:v>
                </c:pt>
                <c:pt idx="18">
                  <c:v>100.0</c:v>
                </c:pt>
                <c:pt idx="19">
                  <c:v>100.0</c:v>
                </c:pt>
                <c:pt idx="20">
                  <c:v>100.0</c:v>
                </c:pt>
                <c:pt idx="21">
                  <c:v>99.56503041209947</c:v>
                </c:pt>
                <c:pt idx="22">
                  <c:v>97.85291888719946</c:v>
                </c:pt>
                <c:pt idx="23">
                  <c:v>94.8830037586997</c:v>
                </c:pt>
                <c:pt idx="24">
                  <c:v>94.0335746991003</c:v>
                </c:pt>
                <c:pt idx="25">
                  <c:v>89.66587767519947</c:v>
                </c:pt>
                <c:pt idx="26">
                  <c:v>94.08514694339995</c:v>
                </c:pt>
                <c:pt idx="27">
                  <c:v>98.5059516795</c:v>
                </c:pt>
                <c:pt idx="28">
                  <c:v>81.5147126587</c:v>
                </c:pt>
                <c:pt idx="29">
                  <c:v>82.1436799385</c:v>
                </c:pt>
                <c:pt idx="30">
                  <c:v>85.419037008</c:v>
                </c:pt>
                <c:pt idx="31">
                  <c:v>83.0443664011003</c:v>
                </c:pt>
                <c:pt idx="32">
                  <c:v>82.63933465869948</c:v>
                </c:pt>
                <c:pt idx="33">
                  <c:v>82.32466765409998</c:v>
                </c:pt>
              </c:numCache>
            </c:numRef>
          </c:val>
          <c:smooth val="0"/>
        </c:ser>
        <c:ser>
          <c:idx val="8"/>
          <c:order val="12"/>
          <c:tx>
            <c:strRef>
              <c:f>'Terms of Trade'!$A$22</c:f>
              <c:strCache>
                <c:ptCount val="1"/>
                <c:pt idx="0">
                  <c:v>Mauritius</c:v>
                </c:pt>
              </c:strCache>
            </c:strRef>
          </c:tx>
          <c:spPr>
            <a:ln cmpd="dbl"/>
          </c:spPr>
          <c:marker>
            <c:symbol val="none"/>
          </c:marker>
          <c:cat>
            <c:strRef>
              <c:f>'Terms of Trade'!$B$4:$AI$4</c:f>
              <c:strCache>
                <c:ptCount val="34"/>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strCache>
            </c:strRef>
          </c:cat>
          <c:val>
            <c:numRef>
              <c:f>'Terms of Trade'!$B$22:$AI$22</c:f>
              <c:numCache>
                <c:formatCode>0.0</c:formatCode>
                <c:ptCount val="34"/>
                <c:pt idx="0">
                  <c:v>92.5</c:v>
                </c:pt>
                <c:pt idx="1">
                  <c:v>82.4175824176</c:v>
                </c:pt>
                <c:pt idx="2">
                  <c:v>78.0487804878</c:v>
                </c:pt>
                <c:pt idx="3">
                  <c:v>79.74683544299998</c:v>
                </c:pt>
                <c:pt idx="4">
                  <c:v>81.33333333329946</c:v>
                </c:pt>
                <c:pt idx="5">
                  <c:v>80.28169014079998</c:v>
                </c:pt>
                <c:pt idx="6">
                  <c:v>87.01298701299945</c:v>
                </c:pt>
                <c:pt idx="7">
                  <c:v>96.3855421686994</c:v>
                </c:pt>
                <c:pt idx="8">
                  <c:v>96.6292134831003</c:v>
                </c:pt>
                <c:pt idx="9">
                  <c:v>93.33333333329946</c:v>
                </c:pt>
                <c:pt idx="10">
                  <c:v>92.6315789473999</c:v>
                </c:pt>
                <c:pt idx="11">
                  <c:v>94.17475728159951</c:v>
                </c:pt>
                <c:pt idx="12">
                  <c:v>93.137254902</c:v>
                </c:pt>
                <c:pt idx="13">
                  <c:v>90.56603773579951</c:v>
                </c:pt>
                <c:pt idx="14">
                  <c:v>89.2156862745</c:v>
                </c:pt>
                <c:pt idx="15">
                  <c:v>88.4955752212</c:v>
                </c:pt>
                <c:pt idx="16">
                  <c:v>90.67796610169948</c:v>
                </c:pt>
                <c:pt idx="17">
                  <c:v>91.37931034479946</c:v>
                </c:pt>
                <c:pt idx="18">
                  <c:v>94.17475728159951</c:v>
                </c:pt>
                <c:pt idx="19">
                  <c:v>96.93877551019949</c:v>
                </c:pt>
                <c:pt idx="20">
                  <c:v>100.0</c:v>
                </c:pt>
                <c:pt idx="21">
                  <c:v>94.52181987</c:v>
                </c:pt>
                <c:pt idx="22">
                  <c:v>98.13829787229947</c:v>
                </c:pt>
                <c:pt idx="23">
                  <c:v>104.4444444444004</c:v>
                </c:pt>
                <c:pt idx="24">
                  <c:v>100.8421052632001</c:v>
                </c:pt>
                <c:pt idx="25">
                  <c:v>91.9164396004</c:v>
                </c:pt>
                <c:pt idx="26">
                  <c:v>86.3709677419</c:v>
                </c:pt>
                <c:pt idx="27">
                  <c:v>85.88078136669928</c:v>
                </c:pt>
                <c:pt idx="28">
                  <c:v>76.18480283459928</c:v>
                </c:pt>
                <c:pt idx="29">
                  <c:v>80.51824300779998</c:v>
                </c:pt>
                <c:pt idx="30">
                  <c:v>72.7668096366</c:v>
                </c:pt>
                <c:pt idx="31">
                  <c:v>71.04733578890022</c:v>
                </c:pt>
                <c:pt idx="32">
                  <c:v>71.66447860169963</c:v>
                </c:pt>
                <c:pt idx="33">
                  <c:v>75.9976748538</c:v>
                </c:pt>
              </c:numCache>
            </c:numRef>
          </c:val>
          <c:smooth val="0"/>
        </c:ser>
        <c:dLbls>
          <c:showLegendKey val="0"/>
          <c:showVal val="0"/>
          <c:showCatName val="0"/>
          <c:showSerName val="0"/>
          <c:showPercent val="0"/>
          <c:showBubbleSize val="0"/>
        </c:dLbls>
        <c:marker val="1"/>
        <c:smooth val="0"/>
        <c:axId val="-2047817768"/>
        <c:axId val="-2047820968"/>
      </c:lineChart>
      <c:catAx>
        <c:axId val="-2047817768"/>
        <c:scaling>
          <c:orientation val="minMax"/>
        </c:scaling>
        <c:delete val="0"/>
        <c:axPos val="b"/>
        <c:numFmt formatCode="General" sourceLinked="1"/>
        <c:majorTickMark val="out"/>
        <c:minorTickMark val="none"/>
        <c:tickLblPos val="nextTo"/>
        <c:txPr>
          <a:bodyPr rot="-5400000" vert="horz"/>
          <a:lstStyle/>
          <a:p>
            <a:pPr>
              <a:defRPr sz="1200"/>
            </a:pPr>
            <a:endParaRPr lang="en-US"/>
          </a:p>
        </c:txPr>
        <c:crossAx val="-2047820968"/>
        <c:crosses val="autoZero"/>
        <c:auto val="1"/>
        <c:lblAlgn val="ctr"/>
        <c:lblOffset val="100"/>
        <c:tickLblSkip val="2"/>
        <c:noMultiLvlLbl val="0"/>
      </c:catAx>
      <c:valAx>
        <c:axId val="-2047820968"/>
        <c:scaling>
          <c:orientation val="minMax"/>
          <c:max val="400.0"/>
        </c:scaling>
        <c:delete val="0"/>
        <c:axPos val="l"/>
        <c:majorGridlines>
          <c:spPr>
            <a:ln w="3175">
              <a:solidFill>
                <a:sysClr val="windowText" lastClr="000000">
                  <a:alpha val="9000"/>
                </a:sysClr>
              </a:solidFill>
              <a:prstDash val="sysDash"/>
            </a:ln>
          </c:spPr>
        </c:majorGridlines>
        <c:numFmt formatCode="0" sourceLinked="0"/>
        <c:majorTickMark val="out"/>
        <c:minorTickMark val="none"/>
        <c:tickLblPos val="nextTo"/>
        <c:txPr>
          <a:bodyPr/>
          <a:lstStyle/>
          <a:p>
            <a:pPr>
              <a:defRPr sz="1200"/>
            </a:pPr>
            <a:endParaRPr lang="en-US"/>
          </a:p>
        </c:txPr>
        <c:crossAx val="-2047817768"/>
        <c:crosses val="autoZero"/>
        <c:crossBetween val="between"/>
      </c:valAx>
    </c:plotArea>
    <c:legend>
      <c:legendPos val="r"/>
      <c:layout>
        <c:manualLayout>
          <c:xMode val="edge"/>
          <c:yMode val="edge"/>
          <c:x val="0.739411736526787"/>
          <c:y val="0.293769978584132"/>
          <c:w val="0.228236220472442"/>
          <c:h val="0.450738084205639"/>
        </c:manualLayout>
      </c:layout>
      <c:overlay val="0"/>
      <c:txPr>
        <a:bodyPr/>
        <a:lstStyle/>
        <a:p>
          <a:pPr>
            <a:defRPr sz="1200"/>
          </a:pPr>
          <a:endParaRPr lang="en-US"/>
        </a:p>
      </c:txPr>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FF0000"/>
                </a:solidFill>
                <a:latin typeface="Arial" panose="020B0604020202020204" pitchFamily="34" charset="0"/>
                <a:ea typeface="+mn-ea"/>
                <a:cs typeface="+mn-cs"/>
              </a:defRPr>
            </a:pPr>
            <a:r>
              <a:rPr lang="en-GB" sz="1450" b="1" baseline="0" dirty="0">
                <a:solidFill>
                  <a:schemeClr val="tx1"/>
                </a:solidFill>
              </a:rPr>
              <a:t>MSCI Indices Current Price/Book and 5y Range </a:t>
            </a:r>
            <a:endParaRPr lang="en-GB" sz="1450" b="1" baseline="0" dirty="0" smtClean="0">
              <a:solidFill>
                <a:schemeClr val="tx1"/>
              </a:solidFill>
            </a:endParaRPr>
          </a:p>
          <a:p>
            <a:pPr>
              <a:defRPr sz="1400" b="0" i="0" u="none" strike="noStrike" kern="1200" spc="0" baseline="0">
                <a:solidFill>
                  <a:srgbClr val="FF0000"/>
                </a:solidFill>
                <a:latin typeface="Arial" panose="020B0604020202020204" pitchFamily="34" charset="0"/>
                <a:ea typeface="+mn-ea"/>
                <a:cs typeface="+mn-cs"/>
              </a:defRPr>
            </a:pPr>
            <a:r>
              <a:rPr lang="en-GB" sz="1200" b="0" baseline="0" dirty="0" smtClean="0">
                <a:solidFill>
                  <a:schemeClr val="tx1"/>
                </a:solidFill>
              </a:rPr>
              <a:t>(* </a:t>
            </a:r>
            <a:r>
              <a:rPr lang="en-GB" sz="1200" b="0" baseline="0" dirty="0">
                <a:solidFill>
                  <a:schemeClr val="tx1"/>
                </a:solidFill>
              </a:rPr>
              <a:t>indicates local index)</a:t>
            </a:r>
          </a:p>
        </c:rich>
      </c:tx>
      <c:layout>
        <c:manualLayout>
          <c:xMode val="edge"/>
          <c:yMode val="edge"/>
          <c:x val="0.160100009463969"/>
          <c:y val="0.0271707140743422"/>
        </c:manualLayout>
      </c:layout>
      <c:overlay val="0"/>
      <c:spPr>
        <a:noFill/>
        <a:ln>
          <a:noFill/>
        </a:ln>
        <a:effectLst/>
      </c:spPr>
    </c:title>
    <c:autoTitleDeleted val="0"/>
    <c:plotArea>
      <c:layout>
        <c:manualLayout>
          <c:layoutTarget val="inner"/>
          <c:xMode val="edge"/>
          <c:yMode val="edge"/>
          <c:x val="0.0743771954007854"/>
          <c:y val="0.167856428940423"/>
          <c:w val="0.921593588366725"/>
          <c:h val="0.637645715678594"/>
        </c:manualLayout>
      </c:layout>
      <c:stockChart>
        <c:ser>
          <c:idx val="0"/>
          <c:order val="0"/>
          <c:tx>
            <c:strRef>
              <c:f>'BLOOM DATA'!$AI$3</c:f>
              <c:strCache>
                <c:ptCount val="1"/>
                <c:pt idx="0">
                  <c:v>Max</c:v>
                </c:pt>
              </c:strCache>
            </c:strRef>
          </c:tx>
          <c:spPr>
            <a:ln w="28575" cap="rnd">
              <a:noFill/>
              <a:round/>
            </a:ln>
            <a:effectLst/>
          </c:spPr>
          <c:marker>
            <c:symbol val="none"/>
          </c:marker>
          <c:cat>
            <c:strRef>
              <c:f>'BLOOM DATA'!$AJ$2:$CP$2</c:f>
              <c:strCache>
                <c:ptCount val="51"/>
                <c:pt idx="0">
                  <c:v>FRONTIER</c:v>
                </c:pt>
                <c:pt idx="1">
                  <c:v>EM</c:v>
                </c:pt>
                <c:pt idx="2">
                  <c:v>FM Asia</c:v>
                </c:pt>
                <c:pt idx="3">
                  <c:v>FM Africa</c:v>
                </c:pt>
                <c:pt idx="4">
                  <c:v>World</c:v>
                </c:pt>
                <c:pt idx="7">
                  <c:v>TURKEY</c:v>
                </c:pt>
                <c:pt idx="8">
                  <c:v>Philippines</c:v>
                </c:pt>
                <c:pt idx="9">
                  <c:v>Colombia</c:v>
                </c:pt>
                <c:pt idx="10">
                  <c:v>Peru</c:v>
                </c:pt>
                <c:pt idx="13">
                  <c:v>ARGENTINA</c:v>
                </c:pt>
                <c:pt idx="14">
                  <c:v>Romania</c:v>
                </c:pt>
                <c:pt idx="15">
                  <c:v>Kazakhstan</c:v>
                </c:pt>
                <c:pt idx="16">
                  <c:v>Ukraine</c:v>
                </c:pt>
                <c:pt idx="20">
                  <c:v>Pakistan</c:v>
                </c:pt>
                <c:pt idx="21">
                  <c:v>Vietnam</c:v>
                </c:pt>
                <c:pt idx="22">
                  <c:v>Bangladesh</c:v>
                </c:pt>
                <c:pt idx="23">
                  <c:v>Sri Lanka</c:v>
                </c:pt>
                <c:pt idx="24">
                  <c:v>Philippines</c:v>
                </c:pt>
                <c:pt idx="25">
                  <c:v>Thailand</c:v>
                </c:pt>
                <c:pt idx="28">
                  <c:v>NIGERIA</c:v>
                </c:pt>
                <c:pt idx="29">
                  <c:v>Kenya</c:v>
                </c:pt>
                <c:pt idx="30">
                  <c:v>Zimbabwe*</c:v>
                </c:pt>
                <c:pt idx="31">
                  <c:v>Mauritius</c:v>
                </c:pt>
                <c:pt idx="32">
                  <c:v>Botswana*</c:v>
                </c:pt>
                <c:pt idx="33">
                  <c:v>Ghana*</c:v>
                </c:pt>
                <c:pt idx="36">
                  <c:v>EGYPT</c:v>
                </c:pt>
                <c:pt idx="37">
                  <c:v>Morocco</c:v>
                </c:pt>
                <c:pt idx="38">
                  <c:v>Tunisia</c:v>
                </c:pt>
                <c:pt idx="41">
                  <c:v>SAUDI</c:v>
                </c:pt>
                <c:pt idx="42">
                  <c:v>UAE</c:v>
                </c:pt>
                <c:pt idx="43">
                  <c:v>Qatar*</c:v>
                </c:pt>
                <c:pt idx="44">
                  <c:v>Kuwait*</c:v>
                </c:pt>
                <c:pt idx="45">
                  <c:v>Oman*</c:v>
                </c:pt>
                <c:pt idx="46">
                  <c:v>Bahrain</c:v>
                </c:pt>
                <c:pt idx="49">
                  <c:v>Jordan*</c:v>
                </c:pt>
                <c:pt idx="50">
                  <c:v>Lebanon*</c:v>
                </c:pt>
              </c:strCache>
            </c:strRef>
          </c:cat>
          <c:val>
            <c:numRef>
              <c:f>'BLOOM DATA'!$AJ$3:$CP$3</c:f>
              <c:numCache>
                <c:formatCode>0.0</c:formatCode>
                <c:ptCount val="51"/>
                <c:pt idx="0">
                  <c:v>1.9898</c:v>
                </c:pt>
                <c:pt idx="1">
                  <c:v>1.9879</c:v>
                </c:pt>
                <c:pt idx="2">
                  <c:v>2.2862</c:v>
                </c:pt>
                <c:pt idx="3">
                  <c:v>3.08</c:v>
                </c:pt>
                <c:pt idx="4">
                  <c:v>2.322</c:v>
                </c:pt>
                <c:pt idx="7">
                  <c:v>2.0636</c:v>
                </c:pt>
                <c:pt idx="8">
                  <c:v>3.5003</c:v>
                </c:pt>
                <c:pt idx="9">
                  <c:v>2.2092</c:v>
                </c:pt>
                <c:pt idx="10">
                  <c:v>5.2122</c:v>
                </c:pt>
                <c:pt idx="13">
                  <c:v>2.5443</c:v>
                </c:pt>
                <c:pt idx="14">
                  <c:v>1.4857</c:v>
                </c:pt>
                <c:pt idx="15">
                  <c:v>1.3618</c:v>
                </c:pt>
                <c:pt idx="16">
                  <c:v>2.5954</c:v>
                </c:pt>
                <c:pt idx="20">
                  <c:v>2.466299999999999</c:v>
                </c:pt>
                <c:pt idx="21">
                  <c:v>4.142999999999995</c:v>
                </c:pt>
                <c:pt idx="22">
                  <c:v>5.9907</c:v>
                </c:pt>
                <c:pt idx="23">
                  <c:v>3.2663</c:v>
                </c:pt>
                <c:pt idx="24">
                  <c:v>3.5003</c:v>
                </c:pt>
                <c:pt idx="25">
                  <c:v>2.583</c:v>
                </c:pt>
                <c:pt idx="28">
                  <c:v>3.0527</c:v>
                </c:pt>
                <c:pt idx="29">
                  <c:v>4.4417</c:v>
                </c:pt>
                <c:pt idx="30">
                  <c:v>1.8445</c:v>
                </c:pt>
                <c:pt idx="31">
                  <c:v>1.7625</c:v>
                </c:pt>
                <c:pt idx="32">
                  <c:v>3.0204</c:v>
                </c:pt>
                <c:pt idx="33">
                  <c:v>3.7508</c:v>
                </c:pt>
                <c:pt idx="36">
                  <c:v>2.9238</c:v>
                </c:pt>
                <c:pt idx="37">
                  <c:v>4.898499999999998</c:v>
                </c:pt>
                <c:pt idx="38">
                  <c:v>2.7825</c:v>
                </c:pt>
                <c:pt idx="41">
                  <c:v>2.7</c:v>
                </c:pt>
                <c:pt idx="42">
                  <c:v>2.3041</c:v>
                </c:pt>
                <c:pt idx="43">
                  <c:v>2.378899999999998</c:v>
                </c:pt>
                <c:pt idx="44">
                  <c:v>1.5971</c:v>
                </c:pt>
                <c:pt idx="45">
                  <c:v>1.8635</c:v>
                </c:pt>
                <c:pt idx="46">
                  <c:v>1.4427</c:v>
                </c:pt>
                <c:pt idx="49">
                  <c:v>1.2773</c:v>
                </c:pt>
                <c:pt idx="50">
                  <c:v>1.187</c:v>
                </c:pt>
              </c:numCache>
            </c:numRef>
          </c:val>
          <c:smooth val="0"/>
        </c:ser>
        <c:ser>
          <c:idx val="1"/>
          <c:order val="1"/>
          <c:tx>
            <c:strRef>
              <c:f>'BLOOM DATA'!$AI$4</c:f>
              <c:strCache>
                <c:ptCount val="1"/>
                <c:pt idx="0">
                  <c:v>Current</c:v>
                </c:pt>
              </c:strCache>
            </c:strRef>
          </c:tx>
          <c:spPr>
            <a:ln w="28575" cap="rnd">
              <a:noFill/>
              <a:round/>
            </a:ln>
            <a:effectLst/>
          </c:spPr>
          <c:marker>
            <c:symbol val="circle"/>
            <c:size val="6"/>
            <c:spPr>
              <a:solidFill>
                <a:srgbClr val="960000"/>
              </a:solidFill>
              <a:ln w="9525">
                <a:solidFill>
                  <a:srgbClr val="960000"/>
                </a:solidFill>
              </a:ln>
              <a:effectLst/>
            </c:spPr>
          </c:marker>
          <c:dPt>
            <c:idx val="28"/>
            <c:marker>
              <c:symbol val="diamond"/>
              <c:size val="8"/>
              <c:spPr>
                <a:solidFill>
                  <a:srgbClr val="009900"/>
                </a:solidFill>
                <a:ln w="19050">
                  <a:solidFill>
                    <a:schemeClr val="tx1"/>
                  </a:solidFill>
                </a:ln>
                <a:effectLst/>
              </c:spPr>
            </c:marker>
            <c:bubble3D val="0"/>
          </c:dPt>
          <c:cat>
            <c:strRef>
              <c:f>'BLOOM DATA'!$AJ$2:$CP$2</c:f>
              <c:strCache>
                <c:ptCount val="51"/>
                <c:pt idx="0">
                  <c:v>FRONTIER</c:v>
                </c:pt>
                <c:pt idx="1">
                  <c:v>EM</c:v>
                </c:pt>
                <c:pt idx="2">
                  <c:v>FM Asia</c:v>
                </c:pt>
                <c:pt idx="3">
                  <c:v>FM Africa</c:v>
                </c:pt>
                <c:pt idx="4">
                  <c:v>World</c:v>
                </c:pt>
                <c:pt idx="7">
                  <c:v>TURKEY</c:v>
                </c:pt>
                <c:pt idx="8">
                  <c:v>Philippines</c:v>
                </c:pt>
                <c:pt idx="9">
                  <c:v>Colombia</c:v>
                </c:pt>
                <c:pt idx="10">
                  <c:v>Peru</c:v>
                </c:pt>
                <c:pt idx="13">
                  <c:v>ARGENTINA</c:v>
                </c:pt>
                <c:pt idx="14">
                  <c:v>Romania</c:v>
                </c:pt>
                <c:pt idx="15">
                  <c:v>Kazakhstan</c:v>
                </c:pt>
                <c:pt idx="16">
                  <c:v>Ukraine</c:v>
                </c:pt>
                <c:pt idx="20">
                  <c:v>Pakistan</c:v>
                </c:pt>
                <c:pt idx="21">
                  <c:v>Vietnam</c:v>
                </c:pt>
                <c:pt idx="22">
                  <c:v>Bangladesh</c:v>
                </c:pt>
                <c:pt idx="23">
                  <c:v>Sri Lanka</c:v>
                </c:pt>
                <c:pt idx="24">
                  <c:v>Philippines</c:v>
                </c:pt>
                <c:pt idx="25">
                  <c:v>Thailand</c:v>
                </c:pt>
                <c:pt idx="28">
                  <c:v>NIGERIA</c:v>
                </c:pt>
                <c:pt idx="29">
                  <c:v>Kenya</c:v>
                </c:pt>
                <c:pt idx="30">
                  <c:v>Zimbabwe*</c:v>
                </c:pt>
                <c:pt idx="31">
                  <c:v>Mauritius</c:v>
                </c:pt>
                <c:pt idx="32">
                  <c:v>Botswana*</c:v>
                </c:pt>
                <c:pt idx="33">
                  <c:v>Ghana*</c:v>
                </c:pt>
                <c:pt idx="36">
                  <c:v>EGYPT</c:v>
                </c:pt>
                <c:pt idx="37">
                  <c:v>Morocco</c:v>
                </c:pt>
                <c:pt idx="38">
                  <c:v>Tunisia</c:v>
                </c:pt>
                <c:pt idx="41">
                  <c:v>SAUDI</c:v>
                </c:pt>
                <c:pt idx="42">
                  <c:v>UAE</c:v>
                </c:pt>
                <c:pt idx="43">
                  <c:v>Qatar*</c:v>
                </c:pt>
                <c:pt idx="44">
                  <c:v>Kuwait*</c:v>
                </c:pt>
                <c:pt idx="45">
                  <c:v>Oman*</c:v>
                </c:pt>
                <c:pt idx="46">
                  <c:v>Bahrain</c:v>
                </c:pt>
                <c:pt idx="49">
                  <c:v>Jordan*</c:v>
                </c:pt>
                <c:pt idx="50">
                  <c:v>Lebanon*</c:v>
                </c:pt>
              </c:strCache>
            </c:strRef>
          </c:cat>
          <c:val>
            <c:numRef>
              <c:f>'BLOOM DATA'!$AJ$4:$CP$4</c:f>
              <c:numCache>
                <c:formatCode>0.0_);[Red]\(0.0\)</c:formatCode>
                <c:ptCount val="51"/>
                <c:pt idx="0">
                  <c:v>1.486242360384393</c:v>
                </c:pt>
                <c:pt idx="1">
                  <c:v>1.583441548318377</c:v>
                </c:pt>
                <c:pt idx="2">
                  <c:v>2.052301077224817</c:v>
                </c:pt>
                <c:pt idx="3">
                  <c:v>1.788831567127896</c:v>
                </c:pt>
                <c:pt idx="4">
                  <c:v>2.177706425782988</c:v>
                </c:pt>
                <c:pt idx="7" formatCode="0.0">
                  <c:v>1.226504850072256</c:v>
                </c:pt>
                <c:pt idx="8" formatCode="0.0">
                  <c:v>2.755889985010491</c:v>
                </c:pt>
                <c:pt idx="9" formatCode="0.0">
                  <c:v>1.300590886546368</c:v>
                </c:pt>
                <c:pt idx="10" formatCode="0.0">
                  <c:v>2.036923538511427</c:v>
                </c:pt>
                <c:pt idx="13" formatCode="0.0">
                  <c:v>1.888226627643303</c:v>
                </c:pt>
                <c:pt idx="14" formatCode="0.0">
                  <c:v>1.03178818645269</c:v>
                </c:pt>
                <c:pt idx="15" formatCode="0.0">
                  <c:v>0.688708541007075</c:v>
                </c:pt>
                <c:pt idx="16" formatCode="0.0">
                  <c:v>1.379181688044277</c:v>
                </c:pt>
                <c:pt idx="20" formatCode="0.0">
                  <c:v>1.778333796617664</c:v>
                </c:pt>
                <c:pt idx="21" formatCode="0.0">
                  <c:v>4.075854787999331</c:v>
                </c:pt>
                <c:pt idx="22" formatCode="0.0">
                  <c:v>4.284773534137046</c:v>
                </c:pt>
                <c:pt idx="23" formatCode="0.0">
                  <c:v>1.528984568547232</c:v>
                </c:pt>
                <c:pt idx="24" formatCode="0.0">
                  <c:v>2.755889985010491</c:v>
                </c:pt>
                <c:pt idx="25" formatCode="0.0">
                  <c:v>2.039713137439803</c:v>
                </c:pt>
                <c:pt idx="28" formatCode="0.0">
                  <c:v>1.328736387803252</c:v>
                </c:pt>
                <c:pt idx="29" formatCode="0.0">
                  <c:v>3.091588084074182</c:v>
                </c:pt>
                <c:pt idx="30" formatCode="0.0">
                  <c:v>0.762590465568831</c:v>
                </c:pt>
                <c:pt idx="31" formatCode="0.0">
                  <c:v>1.398227549381058</c:v>
                </c:pt>
                <c:pt idx="32">
                  <c:v>2.057609641329118</c:v>
                </c:pt>
                <c:pt idx="33">
                  <c:v>1.564944445903254</c:v>
                </c:pt>
                <c:pt idx="36">
                  <c:v>2.266175088746375</c:v>
                </c:pt>
                <c:pt idx="37">
                  <c:v>2.839783889513451</c:v>
                </c:pt>
                <c:pt idx="38">
                  <c:v>2.0367868212903</c:v>
                </c:pt>
                <c:pt idx="41">
                  <c:v>1.328151566379398</c:v>
                </c:pt>
                <c:pt idx="42">
                  <c:v>1.743827652214471</c:v>
                </c:pt>
                <c:pt idx="43">
                  <c:v>1.600065828181522</c:v>
                </c:pt>
                <c:pt idx="44">
                  <c:v>0.997065301696988</c:v>
                </c:pt>
                <c:pt idx="45">
                  <c:v>1.145972119160853</c:v>
                </c:pt>
                <c:pt idx="46">
                  <c:v>1.137807919932755</c:v>
                </c:pt>
                <c:pt idx="49">
                  <c:v>1.246387139386824</c:v>
                </c:pt>
                <c:pt idx="50">
                  <c:v>0.822017774058493</c:v>
                </c:pt>
              </c:numCache>
            </c:numRef>
          </c:val>
          <c:smooth val="0"/>
        </c:ser>
        <c:ser>
          <c:idx val="2"/>
          <c:order val="2"/>
          <c:tx>
            <c:strRef>
              <c:f>'BLOOM DATA'!$AI$5</c:f>
              <c:strCache>
                <c:ptCount val="1"/>
                <c:pt idx="0">
                  <c:v>Min</c:v>
                </c:pt>
              </c:strCache>
            </c:strRef>
          </c:tx>
          <c:spPr>
            <a:ln w="28575" cap="rnd">
              <a:noFill/>
              <a:round/>
            </a:ln>
            <a:effectLst/>
          </c:spPr>
          <c:marker>
            <c:symbol val="dot"/>
            <c:size val="2"/>
            <c:spPr>
              <a:noFill/>
              <a:ln w="9525">
                <a:noFill/>
              </a:ln>
              <a:effectLst/>
            </c:spPr>
          </c:marker>
          <c:cat>
            <c:strRef>
              <c:f>'BLOOM DATA'!$AJ$2:$CP$2</c:f>
              <c:strCache>
                <c:ptCount val="51"/>
                <c:pt idx="0">
                  <c:v>FRONTIER</c:v>
                </c:pt>
                <c:pt idx="1">
                  <c:v>EM</c:v>
                </c:pt>
                <c:pt idx="2">
                  <c:v>FM Asia</c:v>
                </c:pt>
                <c:pt idx="3">
                  <c:v>FM Africa</c:v>
                </c:pt>
                <c:pt idx="4">
                  <c:v>World</c:v>
                </c:pt>
                <c:pt idx="7">
                  <c:v>TURKEY</c:v>
                </c:pt>
                <c:pt idx="8">
                  <c:v>Philippines</c:v>
                </c:pt>
                <c:pt idx="9">
                  <c:v>Colombia</c:v>
                </c:pt>
                <c:pt idx="10">
                  <c:v>Peru</c:v>
                </c:pt>
                <c:pt idx="13">
                  <c:v>ARGENTINA</c:v>
                </c:pt>
                <c:pt idx="14">
                  <c:v>Romania</c:v>
                </c:pt>
                <c:pt idx="15">
                  <c:v>Kazakhstan</c:v>
                </c:pt>
                <c:pt idx="16">
                  <c:v>Ukraine</c:v>
                </c:pt>
                <c:pt idx="20">
                  <c:v>Pakistan</c:v>
                </c:pt>
                <c:pt idx="21">
                  <c:v>Vietnam</c:v>
                </c:pt>
                <c:pt idx="22">
                  <c:v>Bangladesh</c:v>
                </c:pt>
                <c:pt idx="23">
                  <c:v>Sri Lanka</c:v>
                </c:pt>
                <c:pt idx="24">
                  <c:v>Philippines</c:v>
                </c:pt>
                <c:pt idx="25">
                  <c:v>Thailand</c:v>
                </c:pt>
                <c:pt idx="28">
                  <c:v>NIGERIA</c:v>
                </c:pt>
                <c:pt idx="29">
                  <c:v>Kenya</c:v>
                </c:pt>
                <c:pt idx="30">
                  <c:v>Zimbabwe*</c:v>
                </c:pt>
                <c:pt idx="31">
                  <c:v>Mauritius</c:v>
                </c:pt>
                <c:pt idx="32">
                  <c:v>Botswana*</c:v>
                </c:pt>
                <c:pt idx="33">
                  <c:v>Ghana*</c:v>
                </c:pt>
                <c:pt idx="36">
                  <c:v>EGYPT</c:v>
                </c:pt>
                <c:pt idx="37">
                  <c:v>Morocco</c:v>
                </c:pt>
                <c:pt idx="38">
                  <c:v>Tunisia</c:v>
                </c:pt>
                <c:pt idx="41">
                  <c:v>SAUDI</c:v>
                </c:pt>
                <c:pt idx="42">
                  <c:v>UAE</c:v>
                </c:pt>
                <c:pt idx="43">
                  <c:v>Qatar*</c:v>
                </c:pt>
                <c:pt idx="44">
                  <c:v>Kuwait*</c:v>
                </c:pt>
                <c:pt idx="45">
                  <c:v>Oman*</c:v>
                </c:pt>
                <c:pt idx="46">
                  <c:v>Bahrain</c:v>
                </c:pt>
                <c:pt idx="49">
                  <c:v>Jordan*</c:v>
                </c:pt>
                <c:pt idx="50">
                  <c:v>Lebanon*</c:v>
                </c:pt>
              </c:strCache>
            </c:strRef>
          </c:cat>
          <c:val>
            <c:numRef>
              <c:f>'BLOOM DATA'!$AJ$5:$CP$5</c:f>
              <c:numCache>
                <c:formatCode>0.0</c:formatCode>
                <c:ptCount val="51"/>
                <c:pt idx="0">
                  <c:v>1.261</c:v>
                </c:pt>
                <c:pt idx="1">
                  <c:v>1.2</c:v>
                </c:pt>
                <c:pt idx="2">
                  <c:v>1.7537</c:v>
                </c:pt>
                <c:pt idx="3">
                  <c:v>1.4412</c:v>
                </c:pt>
                <c:pt idx="4">
                  <c:v>1.4469</c:v>
                </c:pt>
                <c:pt idx="7">
                  <c:v>1.097</c:v>
                </c:pt>
                <c:pt idx="8">
                  <c:v>2.3054</c:v>
                </c:pt>
                <c:pt idx="9">
                  <c:v>0.8658</c:v>
                </c:pt>
                <c:pt idx="10">
                  <c:v>1.3249</c:v>
                </c:pt>
                <c:pt idx="13">
                  <c:v>0.656</c:v>
                </c:pt>
                <c:pt idx="14">
                  <c:v>0.724</c:v>
                </c:pt>
                <c:pt idx="15">
                  <c:v>0.688708541007075</c:v>
                </c:pt>
                <c:pt idx="16">
                  <c:v>0.3378</c:v>
                </c:pt>
                <c:pt idx="20">
                  <c:v>1.4399</c:v>
                </c:pt>
                <c:pt idx="21">
                  <c:v>1.7905</c:v>
                </c:pt>
                <c:pt idx="22">
                  <c:v>1.2768</c:v>
                </c:pt>
                <c:pt idx="23">
                  <c:v>1.3442</c:v>
                </c:pt>
                <c:pt idx="24">
                  <c:v>2.3054</c:v>
                </c:pt>
                <c:pt idx="25">
                  <c:v>1.6152</c:v>
                </c:pt>
                <c:pt idx="28">
                  <c:v>1.0765</c:v>
                </c:pt>
                <c:pt idx="29">
                  <c:v>1.9842</c:v>
                </c:pt>
                <c:pt idx="30">
                  <c:v>0.6921</c:v>
                </c:pt>
                <c:pt idx="31">
                  <c:v>1.1716</c:v>
                </c:pt>
                <c:pt idx="32">
                  <c:v>2.0</c:v>
                </c:pt>
                <c:pt idx="33">
                  <c:v>1.1582</c:v>
                </c:pt>
                <c:pt idx="36">
                  <c:v>1.0261</c:v>
                </c:pt>
                <c:pt idx="37">
                  <c:v>2.015699999999998</c:v>
                </c:pt>
                <c:pt idx="38">
                  <c:v>1.7006</c:v>
                </c:pt>
                <c:pt idx="41">
                  <c:v>1.2092</c:v>
                </c:pt>
                <c:pt idx="42">
                  <c:v>0.6916</c:v>
                </c:pt>
                <c:pt idx="43">
                  <c:v>1.2919</c:v>
                </c:pt>
                <c:pt idx="44">
                  <c:v>0.8987</c:v>
                </c:pt>
                <c:pt idx="45">
                  <c:v>1.0186</c:v>
                </c:pt>
                <c:pt idx="46">
                  <c:v>0.6508</c:v>
                </c:pt>
                <c:pt idx="49">
                  <c:v>0.985</c:v>
                </c:pt>
                <c:pt idx="50">
                  <c:v>0.7722</c:v>
                </c:pt>
              </c:numCache>
            </c:numRef>
          </c:val>
          <c:smooth val="0"/>
        </c:ser>
        <c:dLbls>
          <c:showLegendKey val="0"/>
          <c:showVal val="0"/>
          <c:showCatName val="0"/>
          <c:showSerName val="0"/>
          <c:showPercent val="0"/>
          <c:showBubbleSize val="0"/>
        </c:dLbls>
        <c:hiLowLines>
          <c:spPr>
            <a:ln w="38100" cap="flat" cmpd="dbl" algn="ctr">
              <a:solidFill>
                <a:schemeClr val="accent2">
                  <a:lumMod val="75000"/>
                  <a:alpha val="50000"/>
                </a:schemeClr>
              </a:solidFill>
              <a:round/>
            </a:ln>
            <a:effectLst>
              <a:outerShdw blurRad="50800" dist="38100" dir="8100000" algn="tr" rotWithShape="0">
                <a:prstClr val="black">
                  <a:alpha val="40000"/>
                </a:prstClr>
              </a:outerShdw>
            </a:effectLst>
          </c:spPr>
        </c:hiLowLines>
        <c:axId val="-2088825864"/>
        <c:axId val="-2088856264"/>
      </c:stockChart>
      <c:catAx>
        <c:axId val="-2088825864"/>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54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mn-cs"/>
              </a:defRPr>
            </a:pPr>
            <a:endParaRPr lang="en-US"/>
          </a:p>
        </c:txPr>
        <c:crossAx val="-2088856264"/>
        <c:crosses val="autoZero"/>
        <c:auto val="1"/>
        <c:lblAlgn val="ctr"/>
        <c:lblOffset val="100"/>
        <c:noMultiLvlLbl val="0"/>
      </c:catAx>
      <c:valAx>
        <c:axId val="-2088856264"/>
        <c:scaling>
          <c:orientation val="minMax"/>
          <c:max val="6.0"/>
          <c:min val="0.0"/>
        </c:scaling>
        <c:delete val="0"/>
        <c:axPos val="l"/>
        <c:majorGridlines>
          <c:spPr>
            <a:ln w="9525" cap="flat" cmpd="sng" algn="ctr">
              <a:solidFill>
                <a:sysClr val="windowText" lastClr="000000">
                  <a:alpha val="7000"/>
                </a:sysClr>
              </a:solidFill>
              <a:prstDash val="sysDash"/>
              <a:round/>
            </a:ln>
            <a:effectLst/>
          </c:spPr>
        </c:majorGridlines>
        <c:numFmt formatCode="0.0" sourceLinked="1"/>
        <c:majorTickMark val="none"/>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mn-cs"/>
              </a:defRPr>
            </a:pPr>
            <a:endParaRPr lang="en-US"/>
          </a:p>
        </c:txPr>
        <c:crossAx val="-2088825864"/>
        <c:crosses val="autoZero"/>
        <c:crossBetween val="between"/>
        <c:majorUnit val="0.5"/>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baseline="0">
          <a:solidFill>
            <a:sysClr val="windowText" lastClr="000000"/>
          </a:solidFill>
          <a:latin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50">
                <a:latin typeface="Arial"/>
                <a:cs typeface="Arial"/>
              </a:rPr>
              <a:t>CBN Claims on Federal Government</a:t>
            </a:r>
          </a:p>
          <a:p>
            <a:pPr>
              <a:defRPr/>
            </a:pPr>
            <a:r>
              <a:rPr lang="en-US" sz="1200" b="0">
                <a:latin typeface="Arial"/>
                <a:cs typeface="Arial"/>
              </a:rPr>
              <a:t>(Naira</a:t>
            </a:r>
            <a:r>
              <a:rPr lang="en-US" sz="1200" b="0" baseline="0">
                <a:latin typeface="Arial"/>
                <a:cs typeface="Arial"/>
              </a:rPr>
              <a:t> billions)</a:t>
            </a:r>
            <a:endParaRPr lang="en-US" sz="1200" b="0">
              <a:latin typeface="Arial"/>
              <a:cs typeface="Arial"/>
            </a:endParaRPr>
          </a:p>
        </c:rich>
      </c:tx>
      <c:layout/>
      <c:overlay val="1"/>
      <c:spPr>
        <a:solidFill>
          <a:schemeClr val="bg1"/>
        </a:solidFill>
      </c:spPr>
    </c:title>
    <c:autoTitleDeleted val="0"/>
    <c:plotArea>
      <c:layout>
        <c:manualLayout>
          <c:layoutTarget val="inner"/>
          <c:xMode val="edge"/>
          <c:yMode val="edge"/>
          <c:x val="0.0928506543065095"/>
          <c:y val="0.136445242369838"/>
          <c:w val="0.853557454254388"/>
          <c:h val="0.763620350867273"/>
        </c:manualLayout>
      </c:layout>
      <c:barChart>
        <c:barDir val="col"/>
        <c:grouping val="stacked"/>
        <c:varyColors val="0"/>
        <c:ser>
          <c:idx val="0"/>
          <c:order val="0"/>
          <c:tx>
            <c:strRef>
              <c:f>Sheet1!$B$2</c:f>
              <c:strCache>
                <c:ptCount val="1"/>
                <c:pt idx="0">
                  <c:v>T-Bills &amp; Rediscounts</c:v>
                </c:pt>
              </c:strCache>
            </c:strRef>
          </c:tx>
          <c:spPr>
            <a:solidFill>
              <a:schemeClr val="bg1">
                <a:lumMod val="65000"/>
              </a:schemeClr>
            </a:solidFill>
          </c:spPr>
          <c:invertIfNegative val="0"/>
          <c:cat>
            <c:numRef>
              <c:f>Sheet1!$A$4:$A$49</c:f>
              <c:numCache>
                <c:formatCode>mmm\-yy</c:formatCode>
                <c:ptCount val="46"/>
                <c:pt idx="0">
                  <c:v>41275.0</c:v>
                </c:pt>
                <c:pt idx="1">
                  <c:v>41306.0</c:v>
                </c:pt>
                <c:pt idx="2">
                  <c:v>41334.0</c:v>
                </c:pt>
                <c:pt idx="3">
                  <c:v>41365.0</c:v>
                </c:pt>
                <c:pt idx="4">
                  <c:v>41395.0</c:v>
                </c:pt>
                <c:pt idx="5">
                  <c:v>41426.0</c:v>
                </c:pt>
                <c:pt idx="6">
                  <c:v>41456.0</c:v>
                </c:pt>
                <c:pt idx="7">
                  <c:v>41487.0</c:v>
                </c:pt>
                <c:pt idx="8">
                  <c:v>41518.0</c:v>
                </c:pt>
                <c:pt idx="9">
                  <c:v>41548.0</c:v>
                </c:pt>
                <c:pt idx="10">
                  <c:v>41579.0</c:v>
                </c:pt>
                <c:pt idx="11">
                  <c:v>41609.0</c:v>
                </c:pt>
                <c:pt idx="12">
                  <c:v>41640.0</c:v>
                </c:pt>
                <c:pt idx="13">
                  <c:v>41671.0</c:v>
                </c:pt>
                <c:pt idx="14">
                  <c:v>41699.0</c:v>
                </c:pt>
                <c:pt idx="15">
                  <c:v>41730.0</c:v>
                </c:pt>
                <c:pt idx="16">
                  <c:v>41760.0</c:v>
                </c:pt>
                <c:pt idx="17">
                  <c:v>41791.0</c:v>
                </c:pt>
                <c:pt idx="18">
                  <c:v>41821.0</c:v>
                </c:pt>
                <c:pt idx="19">
                  <c:v>41852.0</c:v>
                </c:pt>
                <c:pt idx="20">
                  <c:v>41883.0</c:v>
                </c:pt>
                <c:pt idx="21">
                  <c:v>41913.0</c:v>
                </c:pt>
                <c:pt idx="22">
                  <c:v>41944.0</c:v>
                </c:pt>
                <c:pt idx="23">
                  <c:v>41974.0</c:v>
                </c:pt>
                <c:pt idx="24">
                  <c:v>42005.0</c:v>
                </c:pt>
                <c:pt idx="25">
                  <c:v>42036.0</c:v>
                </c:pt>
                <c:pt idx="26">
                  <c:v>42064.0</c:v>
                </c:pt>
                <c:pt idx="27">
                  <c:v>42095.0</c:v>
                </c:pt>
                <c:pt idx="28">
                  <c:v>42125.0</c:v>
                </c:pt>
                <c:pt idx="29">
                  <c:v>42156.0</c:v>
                </c:pt>
                <c:pt idx="30">
                  <c:v>42186.0</c:v>
                </c:pt>
                <c:pt idx="31">
                  <c:v>42217.0</c:v>
                </c:pt>
                <c:pt idx="32">
                  <c:v>42248.0</c:v>
                </c:pt>
                <c:pt idx="33">
                  <c:v>42278.0</c:v>
                </c:pt>
                <c:pt idx="34">
                  <c:v>42309.0</c:v>
                </c:pt>
                <c:pt idx="35">
                  <c:v>42339.0</c:v>
                </c:pt>
                <c:pt idx="36">
                  <c:v>42370.0</c:v>
                </c:pt>
                <c:pt idx="37">
                  <c:v>42401.0</c:v>
                </c:pt>
                <c:pt idx="38">
                  <c:v>42430.0</c:v>
                </c:pt>
                <c:pt idx="39">
                  <c:v>42461.0</c:v>
                </c:pt>
                <c:pt idx="40">
                  <c:v>42491.0</c:v>
                </c:pt>
                <c:pt idx="41">
                  <c:v>42522.0</c:v>
                </c:pt>
                <c:pt idx="42">
                  <c:v>42552.0</c:v>
                </c:pt>
                <c:pt idx="43">
                  <c:v>42583.0</c:v>
                </c:pt>
                <c:pt idx="44">
                  <c:v>42614.0</c:v>
                </c:pt>
                <c:pt idx="45">
                  <c:v>42644.0</c:v>
                </c:pt>
              </c:numCache>
            </c:numRef>
          </c:cat>
          <c:val>
            <c:numRef>
              <c:f>Sheet1!$B$4:$B$49</c:f>
              <c:numCache>
                <c:formatCode>#,##0</c:formatCode>
                <c:ptCount val="46"/>
                <c:pt idx="0">
                  <c:v>155685.8</c:v>
                </c:pt>
                <c:pt idx="1">
                  <c:v>172768.6</c:v>
                </c:pt>
                <c:pt idx="2">
                  <c:v>149927.0</c:v>
                </c:pt>
                <c:pt idx="3">
                  <c:v>132129.8</c:v>
                </c:pt>
                <c:pt idx="4">
                  <c:v>134299.7</c:v>
                </c:pt>
                <c:pt idx="5">
                  <c:v>132304.3</c:v>
                </c:pt>
                <c:pt idx="6">
                  <c:v>133063.4</c:v>
                </c:pt>
                <c:pt idx="7">
                  <c:v>145775.0</c:v>
                </c:pt>
                <c:pt idx="8">
                  <c:v>159479.4</c:v>
                </c:pt>
                <c:pt idx="9">
                  <c:v>157474.0</c:v>
                </c:pt>
                <c:pt idx="10">
                  <c:v>149434.2</c:v>
                </c:pt>
                <c:pt idx="11">
                  <c:v>127422.0</c:v>
                </c:pt>
                <c:pt idx="12">
                  <c:v>105409.8</c:v>
                </c:pt>
                <c:pt idx="13">
                  <c:v>101749.8</c:v>
                </c:pt>
                <c:pt idx="14">
                  <c:v>55692.9</c:v>
                </c:pt>
                <c:pt idx="15">
                  <c:v>60997.8</c:v>
                </c:pt>
                <c:pt idx="16">
                  <c:v>78177.9</c:v>
                </c:pt>
                <c:pt idx="17">
                  <c:v>39176.9</c:v>
                </c:pt>
                <c:pt idx="18">
                  <c:v>42026.9</c:v>
                </c:pt>
                <c:pt idx="19">
                  <c:v>40760.1</c:v>
                </c:pt>
                <c:pt idx="20">
                  <c:v>37281.1</c:v>
                </c:pt>
                <c:pt idx="21">
                  <c:v>36347.5</c:v>
                </c:pt>
                <c:pt idx="22">
                  <c:v>35238.7</c:v>
                </c:pt>
                <c:pt idx="23">
                  <c:v>48836.4</c:v>
                </c:pt>
                <c:pt idx="24">
                  <c:v>55908.9</c:v>
                </c:pt>
                <c:pt idx="25">
                  <c:v>88137.5</c:v>
                </c:pt>
                <c:pt idx="26">
                  <c:v>137356.0</c:v>
                </c:pt>
                <c:pt idx="27">
                  <c:v>60997.8</c:v>
                </c:pt>
                <c:pt idx="28">
                  <c:v>159899.4</c:v>
                </c:pt>
                <c:pt idx="29">
                  <c:v>173864.7</c:v>
                </c:pt>
                <c:pt idx="30">
                  <c:v>181187.3</c:v>
                </c:pt>
                <c:pt idx="31">
                  <c:v>176704.7</c:v>
                </c:pt>
                <c:pt idx="32">
                  <c:v>108293.5</c:v>
                </c:pt>
                <c:pt idx="33">
                  <c:v>79337.1</c:v>
                </c:pt>
                <c:pt idx="34">
                  <c:v>36463.1</c:v>
                </c:pt>
                <c:pt idx="35">
                  <c:v>100658.9</c:v>
                </c:pt>
                <c:pt idx="36">
                  <c:v>212509.2</c:v>
                </c:pt>
                <c:pt idx="37">
                  <c:v>185065.4</c:v>
                </c:pt>
                <c:pt idx="38">
                  <c:v>156610.2</c:v>
                </c:pt>
                <c:pt idx="39">
                  <c:v>156834.6</c:v>
                </c:pt>
                <c:pt idx="40">
                  <c:v>128193.6</c:v>
                </c:pt>
                <c:pt idx="41">
                  <c:v>122309.8</c:v>
                </c:pt>
                <c:pt idx="42">
                  <c:v>116783.1</c:v>
                </c:pt>
                <c:pt idx="43">
                  <c:v>83097.32</c:v>
                </c:pt>
                <c:pt idx="44">
                  <c:v>82986.18</c:v>
                </c:pt>
                <c:pt idx="45">
                  <c:v>150038.57</c:v>
                </c:pt>
              </c:numCache>
            </c:numRef>
          </c:val>
        </c:ser>
        <c:ser>
          <c:idx val="1"/>
          <c:order val="1"/>
          <c:tx>
            <c:strRef>
              <c:f>Sheet1!$C$2</c:f>
              <c:strCache>
                <c:ptCount val="1"/>
                <c:pt idx="0">
                  <c:v>Converted Bonds</c:v>
                </c:pt>
              </c:strCache>
            </c:strRef>
          </c:tx>
          <c:spPr>
            <a:solidFill>
              <a:schemeClr val="tx1">
                <a:lumMod val="65000"/>
                <a:lumOff val="35000"/>
              </a:schemeClr>
            </a:solidFill>
          </c:spPr>
          <c:invertIfNegative val="0"/>
          <c:cat>
            <c:numRef>
              <c:f>Sheet1!$A$4:$A$49</c:f>
              <c:numCache>
                <c:formatCode>mmm\-yy</c:formatCode>
                <c:ptCount val="46"/>
                <c:pt idx="0">
                  <c:v>41275.0</c:v>
                </c:pt>
                <c:pt idx="1">
                  <c:v>41306.0</c:v>
                </c:pt>
                <c:pt idx="2">
                  <c:v>41334.0</c:v>
                </c:pt>
                <c:pt idx="3">
                  <c:v>41365.0</c:v>
                </c:pt>
                <c:pt idx="4">
                  <c:v>41395.0</c:v>
                </c:pt>
                <c:pt idx="5">
                  <c:v>41426.0</c:v>
                </c:pt>
                <c:pt idx="6">
                  <c:v>41456.0</c:v>
                </c:pt>
                <c:pt idx="7">
                  <c:v>41487.0</c:v>
                </c:pt>
                <c:pt idx="8">
                  <c:v>41518.0</c:v>
                </c:pt>
                <c:pt idx="9">
                  <c:v>41548.0</c:v>
                </c:pt>
                <c:pt idx="10">
                  <c:v>41579.0</c:v>
                </c:pt>
                <c:pt idx="11">
                  <c:v>41609.0</c:v>
                </c:pt>
                <c:pt idx="12">
                  <c:v>41640.0</c:v>
                </c:pt>
                <c:pt idx="13">
                  <c:v>41671.0</c:v>
                </c:pt>
                <c:pt idx="14">
                  <c:v>41699.0</c:v>
                </c:pt>
                <c:pt idx="15">
                  <c:v>41730.0</c:v>
                </c:pt>
                <c:pt idx="16">
                  <c:v>41760.0</c:v>
                </c:pt>
                <c:pt idx="17">
                  <c:v>41791.0</c:v>
                </c:pt>
                <c:pt idx="18">
                  <c:v>41821.0</c:v>
                </c:pt>
                <c:pt idx="19">
                  <c:v>41852.0</c:v>
                </c:pt>
                <c:pt idx="20">
                  <c:v>41883.0</c:v>
                </c:pt>
                <c:pt idx="21">
                  <c:v>41913.0</c:v>
                </c:pt>
                <c:pt idx="22">
                  <c:v>41944.0</c:v>
                </c:pt>
                <c:pt idx="23">
                  <c:v>41974.0</c:v>
                </c:pt>
                <c:pt idx="24">
                  <c:v>42005.0</c:v>
                </c:pt>
                <c:pt idx="25">
                  <c:v>42036.0</c:v>
                </c:pt>
                <c:pt idx="26">
                  <c:v>42064.0</c:v>
                </c:pt>
                <c:pt idx="27">
                  <c:v>42095.0</c:v>
                </c:pt>
                <c:pt idx="28">
                  <c:v>42125.0</c:v>
                </c:pt>
                <c:pt idx="29">
                  <c:v>42156.0</c:v>
                </c:pt>
                <c:pt idx="30">
                  <c:v>42186.0</c:v>
                </c:pt>
                <c:pt idx="31">
                  <c:v>42217.0</c:v>
                </c:pt>
                <c:pt idx="32">
                  <c:v>42248.0</c:v>
                </c:pt>
                <c:pt idx="33">
                  <c:v>42278.0</c:v>
                </c:pt>
                <c:pt idx="34">
                  <c:v>42309.0</c:v>
                </c:pt>
                <c:pt idx="35">
                  <c:v>42339.0</c:v>
                </c:pt>
                <c:pt idx="36">
                  <c:v>42370.0</c:v>
                </c:pt>
                <c:pt idx="37">
                  <c:v>42401.0</c:v>
                </c:pt>
                <c:pt idx="38">
                  <c:v>42430.0</c:v>
                </c:pt>
                <c:pt idx="39">
                  <c:v>42461.0</c:v>
                </c:pt>
                <c:pt idx="40">
                  <c:v>42491.0</c:v>
                </c:pt>
                <c:pt idx="41">
                  <c:v>42522.0</c:v>
                </c:pt>
                <c:pt idx="42">
                  <c:v>42552.0</c:v>
                </c:pt>
                <c:pt idx="43">
                  <c:v>42583.0</c:v>
                </c:pt>
                <c:pt idx="44">
                  <c:v>42614.0</c:v>
                </c:pt>
                <c:pt idx="45">
                  <c:v>42644.0</c:v>
                </c:pt>
              </c:numCache>
            </c:numRef>
          </c:cat>
          <c:val>
            <c:numRef>
              <c:f>Sheet1!$C$4:$C$49</c:f>
              <c:numCache>
                <c:formatCode>#,##0</c:formatCode>
                <c:ptCount val="46"/>
                <c:pt idx="0">
                  <c:v>318079.9</c:v>
                </c:pt>
                <c:pt idx="1">
                  <c:v>191421.6</c:v>
                </c:pt>
                <c:pt idx="2">
                  <c:v>226663.7</c:v>
                </c:pt>
                <c:pt idx="3">
                  <c:v>238862.6</c:v>
                </c:pt>
                <c:pt idx="4">
                  <c:v>236252.0</c:v>
                </c:pt>
                <c:pt idx="5">
                  <c:v>235827.6</c:v>
                </c:pt>
                <c:pt idx="6">
                  <c:v>223926.0</c:v>
                </c:pt>
                <c:pt idx="7">
                  <c:v>230433.4</c:v>
                </c:pt>
                <c:pt idx="8">
                  <c:v>230424.1</c:v>
                </c:pt>
                <c:pt idx="9">
                  <c:v>310973.9</c:v>
                </c:pt>
                <c:pt idx="10">
                  <c:v>289943.8</c:v>
                </c:pt>
                <c:pt idx="11">
                  <c:v>301532.6</c:v>
                </c:pt>
                <c:pt idx="12">
                  <c:v>313121.4</c:v>
                </c:pt>
                <c:pt idx="13">
                  <c:v>289225.4</c:v>
                </c:pt>
                <c:pt idx="14">
                  <c:v>209089.7</c:v>
                </c:pt>
                <c:pt idx="15">
                  <c:v>286334.0</c:v>
                </c:pt>
                <c:pt idx="16">
                  <c:v>284935.9</c:v>
                </c:pt>
                <c:pt idx="17">
                  <c:v>268151.3</c:v>
                </c:pt>
                <c:pt idx="18">
                  <c:v>260865.8</c:v>
                </c:pt>
                <c:pt idx="19">
                  <c:v>266712.9</c:v>
                </c:pt>
                <c:pt idx="20">
                  <c:v>250498.6</c:v>
                </c:pt>
                <c:pt idx="21">
                  <c:v>253485.0</c:v>
                </c:pt>
                <c:pt idx="22">
                  <c:v>243460.8</c:v>
                </c:pt>
                <c:pt idx="23">
                  <c:v>246669.9</c:v>
                </c:pt>
                <c:pt idx="24">
                  <c:v>241762.7</c:v>
                </c:pt>
                <c:pt idx="25">
                  <c:v>241387.3</c:v>
                </c:pt>
                <c:pt idx="26">
                  <c:v>474844.3</c:v>
                </c:pt>
                <c:pt idx="27">
                  <c:v>286334.0</c:v>
                </c:pt>
                <c:pt idx="28">
                  <c:v>469099.6</c:v>
                </c:pt>
                <c:pt idx="29">
                  <c:v>667341.6</c:v>
                </c:pt>
                <c:pt idx="30">
                  <c:v>657793.2</c:v>
                </c:pt>
                <c:pt idx="31">
                  <c:v>636920.7</c:v>
                </c:pt>
                <c:pt idx="32">
                  <c:v>637585.4</c:v>
                </c:pt>
                <c:pt idx="33">
                  <c:v>658819.3</c:v>
                </c:pt>
                <c:pt idx="34">
                  <c:v>614540.9</c:v>
                </c:pt>
                <c:pt idx="35">
                  <c:v>612631.9</c:v>
                </c:pt>
                <c:pt idx="36">
                  <c:v>607159.9</c:v>
                </c:pt>
                <c:pt idx="37">
                  <c:v>653910.9</c:v>
                </c:pt>
                <c:pt idx="38">
                  <c:v>1.6273739E6</c:v>
                </c:pt>
                <c:pt idx="39">
                  <c:v>1.5262589E6</c:v>
                </c:pt>
                <c:pt idx="40">
                  <c:v>1.7485707E6</c:v>
                </c:pt>
                <c:pt idx="41">
                  <c:v>1.7743705E6</c:v>
                </c:pt>
                <c:pt idx="42">
                  <c:v>1.7920111E6</c:v>
                </c:pt>
                <c:pt idx="43">
                  <c:v>1.86878481E6</c:v>
                </c:pt>
                <c:pt idx="44">
                  <c:v>1.87011705E6</c:v>
                </c:pt>
                <c:pt idx="45">
                  <c:v>1.90655015E6</c:v>
                </c:pt>
              </c:numCache>
            </c:numRef>
          </c:val>
        </c:ser>
        <c:ser>
          <c:idx val="2"/>
          <c:order val="2"/>
          <c:tx>
            <c:strRef>
              <c:f>Sheet1!$D$2</c:f>
              <c:strCache>
                <c:ptCount val="1"/>
                <c:pt idx="0">
                  <c:v>Overdrafts</c:v>
                </c:pt>
              </c:strCache>
            </c:strRef>
          </c:tx>
          <c:spPr>
            <a:solidFill>
              <a:schemeClr val="accent3">
                <a:lumMod val="40000"/>
                <a:lumOff val="60000"/>
              </a:schemeClr>
            </a:solidFill>
          </c:spPr>
          <c:invertIfNegative val="0"/>
          <c:cat>
            <c:numRef>
              <c:f>Sheet1!$A$4:$A$49</c:f>
              <c:numCache>
                <c:formatCode>mmm\-yy</c:formatCode>
                <c:ptCount val="46"/>
                <c:pt idx="0">
                  <c:v>41275.0</c:v>
                </c:pt>
                <c:pt idx="1">
                  <c:v>41306.0</c:v>
                </c:pt>
                <c:pt idx="2">
                  <c:v>41334.0</c:v>
                </c:pt>
                <c:pt idx="3">
                  <c:v>41365.0</c:v>
                </c:pt>
                <c:pt idx="4">
                  <c:v>41395.0</c:v>
                </c:pt>
                <c:pt idx="5">
                  <c:v>41426.0</c:v>
                </c:pt>
                <c:pt idx="6">
                  <c:v>41456.0</c:v>
                </c:pt>
                <c:pt idx="7">
                  <c:v>41487.0</c:v>
                </c:pt>
                <c:pt idx="8">
                  <c:v>41518.0</c:v>
                </c:pt>
                <c:pt idx="9">
                  <c:v>41548.0</c:v>
                </c:pt>
                <c:pt idx="10">
                  <c:v>41579.0</c:v>
                </c:pt>
                <c:pt idx="11">
                  <c:v>41609.0</c:v>
                </c:pt>
                <c:pt idx="12">
                  <c:v>41640.0</c:v>
                </c:pt>
                <c:pt idx="13">
                  <c:v>41671.0</c:v>
                </c:pt>
                <c:pt idx="14">
                  <c:v>41699.0</c:v>
                </c:pt>
                <c:pt idx="15">
                  <c:v>41730.0</c:v>
                </c:pt>
                <c:pt idx="16">
                  <c:v>41760.0</c:v>
                </c:pt>
                <c:pt idx="17">
                  <c:v>41791.0</c:v>
                </c:pt>
                <c:pt idx="18">
                  <c:v>41821.0</c:v>
                </c:pt>
                <c:pt idx="19">
                  <c:v>41852.0</c:v>
                </c:pt>
                <c:pt idx="20">
                  <c:v>41883.0</c:v>
                </c:pt>
                <c:pt idx="21">
                  <c:v>41913.0</c:v>
                </c:pt>
                <c:pt idx="22">
                  <c:v>41944.0</c:v>
                </c:pt>
                <c:pt idx="23">
                  <c:v>41974.0</c:v>
                </c:pt>
                <c:pt idx="24">
                  <c:v>42005.0</c:v>
                </c:pt>
                <c:pt idx="25">
                  <c:v>42036.0</c:v>
                </c:pt>
                <c:pt idx="26">
                  <c:v>42064.0</c:v>
                </c:pt>
                <c:pt idx="27">
                  <c:v>42095.0</c:v>
                </c:pt>
                <c:pt idx="28">
                  <c:v>42125.0</c:v>
                </c:pt>
                <c:pt idx="29">
                  <c:v>42156.0</c:v>
                </c:pt>
                <c:pt idx="30">
                  <c:v>42186.0</c:v>
                </c:pt>
                <c:pt idx="31">
                  <c:v>42217.0</c:v>
                </c:pt>
                <c:pt idx="32">
                  <c:v>42248.0</c:v>
                </c:pt>
                <c:pt idx="33">
                  <c:v>42278.0</c:v>
                </c:pt>
                <c:pt idx="34">
                  <c:v>42309.0</c:v>
                </c:pt>
                <c:pt idx="35">
                  <c:v>42339.0</c:v>
                </c:pt>
                <c:pt idx="36">
                  <c:v>42370.0</c:v>
                </c:pt>
                <c:pt idx="37">
                  <c:v>42401.0</c:v>
                </c:pt>
                <c:pt idx="38">
                  <c:v>42430.0</c:v>
                </c:pt>
                <c:pt idx="39">
                  <c:v>42461.0</c:v>
                </c:pt>
                <c:pt idx="40">
                  <c:v>42491.0</c:v>
                </c:pt>
                <c:pt idx="41">
                  <c:v>42522.0</c:v>
                </c:pt>
                <c:pt idx="42">
                  <c:v>42552.0</c:v>
                </c:pt>
                <c:pt idx="43">
                  <c:v>42583.0</c:v>
                </c:pt>
                <c:pt idx="44">
                  <c:v>42614.0</c:v>
                </c:pt>
                <c:pt idx="45">
                  <c:v>42644.0</c:v>
                </c:pt>
              </c:numCache>
            </c:numRef>
          </c:cat>
          <c:val>
            <c:numRef>
              <c:f>Sheet1!$D$4:$D$49</c:f>
              <c:numCache>
                <c:formatCode>#,##0</c:formatCode>
                <c:ptCount val="46"/>
                <c:pt idx="0">
                  <c:v>32781.1</c:v>
                </c:pt>
                <c:pt idx="1">
                  <c:v>268550.2</c:v>
                </c:pt>
                <c:pt idx="2">
                  <c:v>0.0</c:v>
                </c:pt>
                <c:pt idx="3">
                  <c:v>128210.2</c:v>
                </c:pt>
                <c:pt idx="4">
                  <c:v>0.0</c:v>
                </c:pt>
                <c:pt idx="5">
                  <c:v>0.0</c:v>
                </c:pt>
                <c:pt idx="6">
                  <c:v>0.0</c:v>
                </c:pt>
                <c:pt idx="7">
                  <c:v>0.0</c:v>
                </c:pt>
                <c:pt idx="8">
                  <c:v>100000.0</c:v>
                </c:pt>
                <c:pt idx="9">
                  <c:v>100000.0</c:v>
                </c:pt>
                <c:pt idx="10">
                  <c:v>100000.0</c:v>
                </c:pt>
                <c:pt idx="11">
                  <c:v>182853.25</c:v>
                </c:pt>
                <c:pt idx="12">
                  <c:v>265706.5</c:v>
                </c:pt>
                <c:pt idx="13">
                  <c:v>104640.6</c:v>
                </c:pt>
                <c:pt idx="14">
                  <c:v>276195.1</c:v>
                </c:pt>
                <c:pt idx="15">
                  <c:v>344301.5</c:v>
                </c:pt>
                <c:pt idx="16">
                  <c:v>200000.0</c:v>
                </c:pt>
                <c:pt idx="17">
                  <c:v>200000.0</c:v>
                </c:pt>
                <c:pt idx="18">
                  <c:v>200000.0</c:v>
                </c:pt>
                <c:pt idx="19">
                  <c:v>244617.0</c:v>
                </c:pt>
                <c:pt idx="20">
                  <c:v>271381.3</c:v>
                </c:pt>
                <c:pt idx="21">
                  <c:v>349721.2</c:v>
                </c:pt>
                <c:pt idx="22">
                  <c:v>440259.6</c:v>
                </c:pt>
                <c:pt idx="23">
                  <c:v>592001.1</c:v>
                </c:pt>
                <c:pt idx="24">
                  <c:v>523173.7</c:v>
                </c:pt>
                <c:pt idx="25">
                  <c:v>469685.6</c:v>
                </c:pt>
                <c:pt idx="26">
                  <c:v>550422.3</c:v>
                </c:pt>
                <c:pt idx="27">
                  <c:v>344301.5</c:v>
                </c:pt>
                <c:pt idx="28">
                  <c:v>789672.9</c:v>
                </c:pt>
                <c:pt idx="29">
                  <c:v>648264.4</c:v>
                </c:pt>
                <c:pt idx="30">
                  <c:v>672355.0</c:v>
                </c:pt>
                <c:pt idx="31">
                  <c:v>811390.9</c:v>
                </c:pt>
                <c:pt idx="32">
                  <c:v>792858.2</c:v>
                </c:pt>
                <c:pt idx="33">
                  <c:v>757604.6</c:v>
                </c:pt>
                <c:pt idx="34">
                  <c:v>1.5417364E6</c:v>
                </c:pt>
                <c:pt idx="35">
                  <c:v>1.7597297E6</c:v>
                </c:pt>
                <c:pt idx="36">
                  <c:v>1.9152072E6</c:v>
                </c:pt>
                <c:pt idx="37">
                  <c:v>1.6855149E6</c:v>
                </c:pt>
                <c:pt idx="38">
                  <c:v>1.1177372E6</c:v>
                </c:pt>
                <c:pt idx="39">
                  <c:v>1.5309424E6</c:v>
                </c:pt>
                <c:pt idx="40">
                  <c:v>1.5057498E6</c:v>
                </c:pt>
                <c:pt idx="41">
                  <c:v>1.6158075E6</c:v>
                </c:pt>
                <c:pt idx="42">
                  <c:v>1.7555577E6</c:v>
                </c:pt>
                <c:pt idx="43">
                  <c:v>1.81755835E6</c:v>
                </c:pt>
                <c:pt idx="44">
                  <c:v>1.93938329E6</c:v>
                </c:pt>
                <c:pt idx="45">
                  <c:v>2.10479804E6</c:v>
                </c:pt>
              </c:numCache>
            </c:numRef>
          </c:val>
        </c:ser>
        <c:ser>
          <c:idx val="3"/>
          <c:order val="3"/>
          <c:tx>
            <c:strRef>
              <c:f>Sheet1!$E$2</c:f>
              <c:strCache>
                <c:ptCount val="1"/>
                <c:pt idx="0">
                  <c:v>Loans to SOEs (Non-financials)</c:v>
                </c:pt>
              </c:strCache>
            </c:strRef>
          </c:tx>
          <c:spPr>
            <a:solidFill>
              <a:schemeClr val="accent3"/>
            </a:solidFill>
          </c:spPr>
          <c:invertIfNegative val="0"/>
          <c:cat>
            <c:numRef>
              <c:f>Sheet1!$A$4:$A$49</c:f>
              <c:numCache>
                <c:formatCode>mmm\-yy</c:formatCode>
                <c:ptCount val="46"/>
                <c:pt idx="0">
                  <c:v>41275.0</c:v>
                </c:pt>
                <c:pt idx="1">
                  <c:v>41306.0</c:v>
                </c:pt>
                <c:pt idx="2">
                  <c:v>41334.0</c:v>
                </c:pt>
                <c:pt idx="3">
                  <c:v>41365.0</c:v>
                </c:pt>
                <c:pt idx="4">
                  <c:v>41395.0</c:v>
                </c:pt>
                <c:pt idx="5">
                  <c:v>41426.0</c:v>
                </c:pt>
                <c:pt idx="6">
                  <c:v>41456.0</c:v>
                </c:pt>
                <c:pt idx="7">
                  <c:v>41487.0</c:v>
                </c:pt>
                <c:pt idx="8">
                  <c:v>41518.0</c:v>
                </c:pt>
                <c:pt idx="9">
                  <c:v>41548.0</c:v>
                </c:pt>
                <c:pt idx="10">
                  <c:v>41579.0</c:v>
                </c:pt>
                <c:pt idx="11">
                  <c:v>41609.0</c:v>
                </c:pt>
                <c:pt idx="12">
                  <c:v>41640.0</c:v>
                </c:pt>
                <c:pt idx="13">
                  <c:v>41671.0</c:v>
                </c:pt>
                <c:pt idx="14">
                  <c:v>41699.0</c:v>
                </c:pt>
                <c:pt idx="15">
                  <c:v>41730.0</c:v>
                </c:pt>
                <c:pt idx="16">
                  <c:v>41760.0</c:v>
                </c:pt>
                <c:pt idx="17">
                  <c:v>41791.0</c:v>
                </c:pt>
                <c:pt idx="18">
                  <c:v>41821.0</c:v>
                </c:pt>
                <c:pt idx="19">
                  <c:v>41852.0</c:v>
                </c:pt>
                <c:pt idx="20">
                  <c:v>41883.0</c:v>
                </c:pt>
                <c:pt idx="21">
                  <c:v>41913.0</c:v>
                </c:pt>
                <c:pt idx="22">
                  <c:v>41944.0</c:v>
                </c:pt>
                <c:pt idx="23">
                  <c:v>41974.0</c:v>
                </c:pt>
                <c:pt idx="24">
                  <c:v>42005.0</c:v>
                </c:pt>
                <c:pt idx="25">
                  <c:v>42036.0</c:v>
                </c:pt>
                <c:pt idx="26">
                  <c:v>42064.0</c:v>
                </c:pt>
                <c:pt idx="27">
                  <c:v>42095.0</c:v>
                </c:pt>
                <c:pt idx="28">
                  <c:v>42125.0</c:v>
                </c:pt>
                <c:pt idx="29">
                  <c:v>42156.0</c:v>
                </c:pt>
                <c:pt idx="30">
                  <c:v>42186.0</c:v>
                </c:pt>
                <c:pt idx="31">
                  <c:v>42217.0</c:v>
                </c:pt>
                <c:pt idx="32">
                  <c:v>42248.0</c:v>
                </c:pt>
                <c:pt idx="33">
                  <c:v>42278.0</c:v>
                </c:pt>
                <c:pt idx="34">
                  <c:v>42309.0</c:v>
                </c:pt>
                <c:pt idx="35">
                  <c:v>42339.0</c:v>
                </c:pt>
                <c:pt idx="36">
                  <c:v>42370.0</c:v>
                </c:pt>
                <c:pt idx="37">
                  <c:v>42401.0</c:v>
                </c:pt>
                <c:pt idx="38">
                  <c:v>42430.0</c:v>
                </c:pt>
                <c:pt idx="39">
                  <c:v>42461.0</c:v>
                </c:pt>
                <c:pt idx="40">
                  <c:v>42491.0</c:v>
                </c:pt>
                <c:pt idx="41">
                  <c:v>42522.0</c:v>
                </c:pt>
                <c:pt idx="42">
                  <c:v>42552.0</c:v>
                </c:pt>
                <c:pt idx="43">
                  <c:v>42583.0</c:v>
                </c:pt>
                <c:pt idx="44">
                  <c:v>42614.0</c:v>
                </c:pt>
                <c:pt idx="45">
                  <c:v>42644.0</c:v>
                </c:pt>
              </c:numCache>
            </c:numRef>
          </c:cat>
          <c:val>
            <c:numRef>
              <c:f>Sheet1!$E$4:$E$49</c:f>
              <c:numCache>
                <c:formatCode>#,##0</c:formatCode>
                <c:ptCount val="46"/>
                <c:pt idx="0">
                  <c:v>0.0</c:v>
                </c:pt>
                <c:pt idx="1">
                  <c:v>0.0</c:v>
                </c:pt>
                <c:pt idx="2">
                  <c:v>0.0</c:v>
                </c:pt>
                <c:pt idx="3">
                  <c:v>0.0</c:v>
                </c:pt>
                <c:pt idx="4">
                  <c:v>0.0</c:v>
                </c:pt>
                <c:pt idx="5">
                  <c:v>0.0</c:v>
                </c:pt>
                <c:pt idx="6">
                  <c:v>0.0</c:v>
                </c:pt>
                <c:pt idx="7">
                  <c:v>0.0</c:v>
                </c:pt>
                <c:pt idx="8">
                  <c:v>0.0</c:v>
                </c:pt>
                <c:pt idx="9">
                  <c:v>0.0</c:v>
                </c:pt>
                <c:pt idx="10">
                  <c:v>0.0</c:v>
                </c:pt>
                <c:pt idx="11">
                  <c:v>16504.95</c:v>
                </c:pt>
                <c:pt idx="12">
                  <c:v>33009.9</c:v>
                </c:pt>
                <c:pt idx="13">
                  <c:v>26006.2</c:v>
                </c:pt>
                <c:pt idx="14">
                  <c:v>23587.7</c:v>
                </c:pt>
                <c:pt idx="15">
                  <c:v>23587.7</c:v>
                </c:pt>
                <c:pt idx="16">
                  <c:v>23587.7</c:v>
                </c:pt>
                <c:pt idx="17">
                  <c:v>23587.7</c:v>
                </c:pt>
                <c:pt idx="18">
                  <c:v>23587.7</c:v>
                </c:pt>
                <c:pt idx="19">
                  <c:v>23587.7</c:v>
                </c:pt>
                <c:pt idx="20">
                  <c:v>23587.7</c:v>
                </c:pt>
                <c:pt idx="21">
                  <c:v>23587.7</c:v>
                </c:pt>
                <c:pt idx="22">
                  <c:v>23587.7</c:v>
                </c:pt>
                <c:pt idx="23">
                  <c:v>25590.3</c:v>
                </c:pt>
                <c:pt idx="24">
                  <c:v>25588.0</c:v>
                </c:pt>
                <c:pt idx="25">
                  <c:v>25588.0</c:v>
                </c:pt>
                <c:pt idx="26">
                  <c:v>25588.0</c:v>
                </c:pt>
                <c:pt idx="27">
                  <c:v>23587.7</c:v>
                </c:pt>
                <c:pt idx="28">
                  <c:v>25588.0</c:v>
                </c:pt>
                <c:pt idx="29">
                  <c:v>51033.5</c:v>
                </c:pt>
                <c:pt idx="30">
                  <c:v>25588.0</c:v>
                </c:pt>
                <c:pt idx="31">
                  <c:v>25588.0</c:v>
                </c:pt>
                <c:pt idx="32">
                  <c:v>192913.6</c:v>
                </c:pt>
                <c:pt idx="33">
                  <c:v>468281.2</c:v>
                </c:pt>
                <c:pt idx="34">
                  <c:v>25588.0</c:v>
                </c:pt>
                <c:pt idx="35">
                  <c:v>25588.0</c:v>
                </c:pt>
                <c:pt idx="36">
                  <c:v>190138.9</c:v>
                </c:pt>
                <c:pt idx="37">
                  <c:v>286200.7</c:v>
                </c:pt>
                <c:pt idx="38">
                  <c:v>170006.9</c:v>
                </c:pt>
                <c:pt idx="39">
                  <c:v>595990.6</c:v>
                </c:pt>
                <c:pt idx="40">
                  <c:v>190464.0</c:v>
                </c:pt>
                <c:pt idx="41">
                  <c:v>326557.9</c:v>
                </c:pt>
                <c:pt idx="42">
                  <c:v>326680.6</c:v>
                </c:pt>
                <c:pt idx="43">
                  <c:v>437856.74</c:v>
                </c:pt>
                <c:pt idx="44">
                  <c:v>345937.0</c:v>
                </c:pt>
                <c:pt idx="45">
                  <c:v>552999.63</c:v>
                </c:pt>
              </c:numCache>
            </c:numRef>
          </c:val>
        </c:ser>
        <c:dLbls>
          <c:showLegendKey val="0"/>
          <c:showVal val="0"/>
          <c:showCatName val="0"/>
          <c:showSerName val="0"/>
          <c:showPercent val="0"/>
          <c:showBubbleSize val="0"/>
        </c:dLbls>
        <c:gapWidth val="65"/>
        <c:overlap val="100"/>
        <c:axId val="-2044955304"/>
        <c:axId val="-2044953896"/>
      </c:barChart>
      <c:dateAx>
        <c:axId val="-2044955304"/>
        <c:scaling>
          <c:orientation val="minMax"/>
        </c:scaling>
        <c:delete val="0"/>
        <c:axPos val="b"/>
        <c:numFmt formatCode="mmm\-yy" sourceLinked="1"/>
        <c:majorTickMark val="out"/>
        <c:minorTickMark val="none"/>
        <c:tickLblPos val="nextTo"/>
        <c:txPr>
          <a:bodyPr/>
          <a:lstStyle/>
          <a:p>
            <a:pPr>
              <a:defRPr>
                <a:latin typeface="Arial"/>
                <a:cs typeface="Arial"/>
              </a:defRPr>
            </a:pPr>
            <a:endParaRPr lang="en-US"/>
          </a:p>
        </c:txPr>
        <c:crossAx val="-2044953896"/>
        <c:crosses val="autoZero"/>
        <c:auto val="1"/>
        <c:lblOffset val="100"/>
        <c:baseTimeUnit val="months"/>
        <c:majorUnit val="6.0"/>
        <c:majorTimeUnit val="months"/>
        <c:minorUnit val="12.0"/>
        <c:minorTimeUnit val="months"/>
      </c:dateAx>
      <c:valAx>
        <c:axId val="-2044953896"/>
        <c:scaling>
          <c:orientation val="minMax"/>
        </c:scaling>
        <c:delete val="0"/>
        <c:axPos val="l"/>
        <c:majorGridlines>
          <c:spPr>
            <a:ln>
              <a:solidFill>
                <a:schemeClr val="tx1">
                  <a:alpha val="10000"/>
                </a:schemeClr>
              </a:solidFill>
              <a:prstDash val="sysDash"/>
            </a:ln>
          </c:spPr>
        </c:majorGridlines>
        <c:numFmt formatCode="#,##0" sourceLinked="1"/>
        <c:majorTickMark val="out"/>
        <c:minorTickMark val="none"/>
        <c:tickLblPos val="nextTo"/>
        <c:txPr>
          <a:bodyPr/>
          <a:lstStyle/>
          <a:p>
            <a:pPr>
              <a:defRPr>
                <a:latin typeface="Arial"/>
                <a:cs typeface="Arial"/>
              </a:defRPr>
            </a:pPr>
            <a:endParaRPr lang="en-US"/>
          </a:p>
        </c:txPr>
        <c:crossAx val="-2044955304"/>
        <c:crosses val="autoZero"/>
        <c:crossBetween val="between"/>
        <c:dispUnits>
          <c:builtInUnit val="thousands"/>
        </c:dispUnits>
      </c:valAx>
    </c:plotArea>
    <c:legend>
      <c:legendPos val="r"/>
      <c:layout>
        <c:manualLayout>
          <c:xMode val="edge"/>
          <c:yMode val="edge"/>
          <c:x val="0.114111032986899"/>
          <c:y val="0.165392917008777"/>
          <c:w val="0.430760116183442"/>
          <c:h val="0.164015302281468"/>
        </c:manualLayout>
      </c:layout>
      <c:overlay val="0"/>
      <c:spPr>
        <a:solidFill>
          <a:schemeClr val="bg1"/>
        </a:solidFill>
      </c:spPr>
      <c:txPr>
        <a:bodyPr/>
        <a:lstStyle/>
        <a:p>
          <a:pPr>
            <a:defRPr sz="1200">
              <a:latin typeface="Arial"/>
              <a:cs typeface="Arial"/>
            </a:defRPr>
          </a:pPr>
          <a:endParaRPr lang="en-US"/>
        </a:p>
      </c:txPr>
    </c:legend>
    <c:plotVisOnly val="1"/>
    <c:dispBlanksAs val="gap"/>
    <c:showDLblsOverMax val="0"/>
  </c:chart>
  <c:spPr>
    <a:ln>
      <a:noFill/>
    </a:ln>
  </c:sp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50" dirty="0"/>
              <a:t>Banking</a:t>
            </a:r>
            <a:r>
              <a:rPr lang="en-US" sz="1250" baseline="0" dirty="0"/>
              <a:t> Sector NPLs</a:t>
            </a:r>
          </a:p>
          <a:p>
            <a:pPr>
              <a:defRPr/>
            </a:pPr>
            <a:r>
              <a:rPr lang="en-US" sz="1050" b="0" dirty="0"/>
              <a:t>(% of Gross Loans)</a:t>
            </a:r>
          </a:p>
        </c:rich>
      </c:tx>
      <c:layout/>
      <c:overlay val="1"/>
      <c:spPr>
        <a:solidFill>
          <a:schemeClr val="bg1"/>
        </a:solidFill>
      </c:spPr>
    </c:title>
    <c:autoTitleDeleted val="0"/>
    <c:plotArea>
      <c:layout>
        <c:manualLayout>
          <c:layoutTarget val="inner"/>
          <c:xMode val="edge"/>
          <c:yMode val="edge"/>
          <c:x val="0.112987314085739"/>
          <c:y val="0.119522062360006"/>
          <c:w val="0.839520778652668"/>
          <c:h val="0.614218633901024"/>
        </c:manualLayout>
      </c:layout>
      <c:barChart>
        <c:barDir val="col"/>
        <c:grouping val="clustered"/>
        <c:varyColors val="0"/>
        <c:ser>
          <c:idx val="0"/>
          <c:order val="0"/>
          <c:tx>
            <c:strRef>
              <c:f>Sheet1!$B$5</c:f>
              <c:strCache>
                <c:ptCount val="1"/>
                <c:pt idx="0">
                  <c:v>Q2 2014</c:v>
                </c:pt>
              </c:strCache>
            </c:strRef>
          </c:tx>
          <c:spPr>
            <a:solidFill>
              <a:schemeClr val="accent3">
                <a:lumMod val="40000"/>
                <a:lumOff val="60000"/>
              </a:schemeClr>
            </a:solidFill>
          </c:spPr>
          <c:invertIfNegative val="0"/>
          <c:cat>
            <c:strRef>
              <c:f>Sheet1!$C$3:$I$3</c:f>
              <c:strCache>
                <c:ptCount val="7"/>
                <c:pt idx="0">
                  <c:v>Govt</c:v>
                </c:pt>
                <c:pt idx="1">
                  <c:v>Manuf.</c:v>
                </c:pt>
                <c:pt idx="2">
                  <c:v>Commerce</c:v>
                </c:pt>
                <c:pt idx="3">
                  <c:v>Power </c:v>
                </c:pt>
                <c:pt idx="4">
                  <c:v>Oil &amp; Gas</c:v>
                </c:pt>
                <c:pt idx="5">
                  <c:v>Agriculture</c:v>
                </c:pt>
                <c:pt idx="6">
                  <c:v>Construction</c:v>
                </c:pt>
              </c:strCache>
            </c:strRef>
          </c:cat>
          <c:val>
            <c:numRef>
              <c:f>Sheet1!$C$5:$I$5</c:f>
              <c:numCache>
                <c:formatCode>General</c:formatCode>
                <c:ptCount val="7"/>
                <c:pt idx="0">
                  <c:v>0.28</c:v>
                </c:pt>
                <c:pt idx="1">
                  <c:v>2.98</c:v>
                </c:pt>
                <c:pt idx="2">
                  <c:v>6.149999999999999</c:v>
                </c:pt>
                <c:pt idx="3">
                  <c:v>1.88</c:v>
                </c:pt>
                <c:pt idx="4">
                  <c:v>2.02</c:v>
                </c:pt>
                <c:pt idx="5">
                  <c:v>4.38</c:v>
                </c:pt>
                <c:pt idx="6">
                  <c:v>5.63</c:v>
                </c:pt>
              </c:numCache>
            </c:numRef>
          </c:val>
        </c:ser>
        <c:ser>
          <c:idx val="1"/>
          <c:order val="1"/>
          <c:tx>
            <c:strRef>
              <c:f>Sheet1!$B$9</c:f>
              <c:strCache>
                <c:ptCount val="1"/>
                <c:pt idx="0">
                  <c:v>Q2 2015</c:v>
                </c:pt>
              </c:strCache>
            </c:strRef>
          </c:tx>
          <c:spPr>
            <a:solidFill>
              <a:schemeClr val="accent3">
                <a:lumMod val="75000"/>
              </a:schemeClr>
            </a:solidFill>
          </c:spPr>
          <c:invertIfNegative val="0"/>
          <c:val>
            <c:numRef>
              <c:f>Sheet1!$C$9:$I$9</c:f>
              <c:numCache>
                <c:formatCode>General</c:formatCode>
                <c:ptCount val="7"/>
                <c:pt idx="0">
                  <c:v>1.77</c:v>
                </c:pt>
                <c:pt idx="1">
                  <c:v>3.94</c:v>
                </c:pt>
                <c:pt idx="2">
                  <c:v>8.26</c:v>
                </c:pt>
                <c:pt idx="3">
                  <c:v>1.89</c:v>
                </c:pt>
                <c:pt idx="4">
                  <c:v>2.93</c:v>
                </c:pt>
                <c:pt idx="5">
                  <c:v>6.769999999999999</c:v>
                </c:pt>
                <c:pt idx="6">
                  <c:v>8.02</c:v>
                </c:pt>
              </c:numCache>
            </c:numRef>
          </c:val>
        </c:ser>
        <c:ser>
          <c:idx val="2"/>
          <c:order val="2"/>
          <c:tx>
            <c:strRef>
              <c:f>Sheet1!$B$13</c:f>
              <c:strCache>
                <c:ptCount val="1"/>
                <c:pt idx="0">
                  <c:v>Q2 2016</c:v>
                </c:pt>
              </c:strCache>
            </c:strRef>
          </c:tx>
          <c:spPr>
            <a:solidFill>
              <a:schemeClr val="bg1">
                <a:lumMod val="65000"/>
              </a:schemeClr>
            </a:solidFill>
          </c:spPr>
          <c:invertIfNegative val="0"/>
          <c:val>
            <c:numRef>
              <c:f>Sheet1!$C$13:$I$13</c:f>
              <c:numCache>
                <c:formatCode>General</c:formatCode>
                <c:ptCount val="7"/>
                <c:pt idx="0">
                  <c:v>1.32</c:v>
                </c:pt>
                <c:pt idx="1">
                  <c:v>6.81</c:v>
                </c:pt>
                <c:pt idx="2">
                  <c:v>11.52</c:v>
                </c:pt>
                <c:pt idx="3">
                  <c:v>12.62</c:v>
                </c:pt>
                <c:pt idx="4">
                  <c:v>14.48</c:v>
                </c:pt>
                <c:pt idx="5">
                  <c:v>15.98</c:v>
                </c:pt>
                <c:pt idx="6">
                  <c:v>17.17</c:v>
                </c:pt>
              </c:numCache>
            </c:numRef>
          </c:val>
        </c:ser>
        <c:dLbls>
          <c:showLegendKey val="0"/>
          <c:showVal val="0"/>
          <c:showCatName val="0"/>
          <c:showSerName val="0"/>
          <c:showPercent val="0"/>
          <c:showBubbleSize val="0"/>
        </c:dLbls>
        <c:gapWidth val="150"/>
        <c:axId val="-2044840744"/>
        <c:axId val="-2044837832"/>
      </c:barChart>
      <c:catAx>
        <c:axId val="-2044840744"/>
        <c:scaling>
          <c:orientation val="minMax"/>
        </c:scaling>
        <c:delete val="0"/>
        <c:axPos val="b"/>
        <c:majorTickMark val="out"/>
        <c:minorTickMark val="none"/>
        <c:tickLblPos val="nextTo"/>
        <c:txPr>
          <a:bodyPr rot="-5400000" vert="horz"/>
          <a:lstStyle/>
          <a:p>
            <a:pPr>
              <a:defRPr sz="1000"/>
            </a:pPr>
            <a:endParaRPr lang="en-US"/>
          </a:p>
        </c:txPr>
        <c:crossAx val="-2044837832"/>
        <c:crosses val="autoZero"/>
        <c:auto val="1"/>
        <c:lblAlgn val="ctr"/>
        <c:lblOffset val="100"/>
        <c:noMultiLvlLbl val="0"/>
      </c:catAx>
      <c:valAx>
        <c:axId val="-2044837832"/>
        <c:scaling>
          <c:orientation val="minMax"/>
          <c:max val="18.0"/>
          <c:min val="0.0"/>
        </c:scaling>
        <c:delete val="0"/>
        <c:axPos val="l"/>
        <c:majorGridlines>
          <c:spPr>
            <a:ln>
              <a:solidFill>
                <a:schemeClr val="tx1">
                  <a:alpha val="10000"/>
                </a:schemeClr>
              </a:solidFill>
              <a:prstDash val="sysDash"/>
            </a:ln>
          </c:spPr>
        </c:majorGridlines>
        <c:numFmt formatCode="#,##0.0" sourceLinked="0"/>
        <c:majorTickMark val="out"/>
        <c:minorTickMark val="none"/>
        <c:tickLblPos val="nextTo"/>
        <c:txPr>
          <a:bodyPr/>
          <a:lstStyle/>
          <a:p>
            <a:pPr>
              <a:defRPr sz="1000"/>
            </a:pPr>
            <a:endParaRPr lang="en-US"/>
          </a:p>
        </c:txPr>
        <c:crossAx val="-2044840744"/>
        <c:crosses val="autoZero"/>
        <c:crossBetween val="between"/>
        <c:majorUnit val="3.0"/>
      </c:valAx>
    </c:plotArea>
    <c:legend>
      <c:legendPos val="r"/>
      <c:layout>
        <c:manualLayout>
          <c:xMode val="edge"/>
          <c:yMode val="edge"/>
          <c:x val="0.126171193470295"/>
          <c:y val="0.139720119967917"/>
          <c:w val="0.196381424710572"/>
          <c:h val="0.145782523257891"/>
        </c:manualLayout>
      </c:layout>
      <c:overlay val="0"/>
      <c:spPr>
        <a:solidFill>
          <a:schemeClr val="bg1"/>
        </a:solidFill>
      </c:spPr>
      <c:txPr>
        <a:bodyPr/>
        <a:lstStyle/>
        <a:p>
          <a:pPr>
            <a:defRPr sz="1000"/>
          </a:pPr>
          <a:endParaRPr lang="en-US"/>
        </a:p>
      </c:txPr>
    </c:legend>
    <c:plotVisOnly val="1"/>
    <c:dispBlanksAs val="gap"/>
    <c:showDLblsOverMax val="0"/>
  </c:chart>
  <c:spPr>
    <a:ln>
      <a:noFill/>
    </a:ln>
  </c:spPr>
  <c:txPr>
    <a:bodyPr/>
    <a:lstStyle/>
    <a:p>
      <a:pPr>
        <a:defRPr sz="1200">
          <a:latin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50" dirty="0"/>
              <a:t>Real</a:t>
            </a:r>
            <a:r>
              <a:rPr lang="en-US" sz="1250" baseline="0" dirty="0"/>
              <a:t> </a:t>
            </a:r>
            <a:r>
              <a:rPr lang="en-US" sz="1250" dirty="0"/>
              <a:t>GDP Growth By Sector</a:t>
            </a:r>
            <a:endParaRPr lang="en-US" sz="1250" baseline="0" dirty="0"/>
          </a:p>
          <a:p>
            <a:pPr>
              <a:defRPr/>
            </a:pPr>
            <a:r>
              <a:rPr lang="en-US" sz="1050" b="0" dirty="0"/>
              <a:t>(% change</a:t>
            </a:r>
            <a:r>
              <a:rPr lang="en-US" sz="1050" b="0" baseline="0" dirty="0"/>
              <a:t> y/y</a:t>
            </a:r>
            <a:r>
              <a:rPr lang="en-US" sz="1050" b="0" dirty="0"/>
              <a:t>)</a:t>
            </a:r>
          </a:p>
        </c:rich>
      </c:tx>
      <c:layout/>
      <c:overlay val="1"/>
      <c:spPr>
        <a:solidFill>
          <a:schemeClr val="bg1"/>
        </a:solidFill>
      </c:spPr>
    </c:title>
    <c:autoTitleDeleted val="0"/>
    <c:plotArea>
      <c:layout>
        <c:manualLayout>
          <c:layoutTarget val="inner"/>
          <c:xMode val="edge"/>
          <c:yMode val="edge"/>
          <c:x val="0.112987314085739"/>
          <c:y val="0.119522062360006"/>
          <c:w val="0.839520778652668"/>
          <c:h val="0.614120218875018"/>
        </c:manualLayout>
      </c:layout>
      <c:lineChart>
        <c:grouping val="standard"/>
        <c:varyColors val="0"/>
        <c:ser>
          <c:idx val="0"/>
          <c:order val="0"/>
          <c:tx>
            <c:strRef>
              <c:f>'GDP Growth'!$C$3</c:f>
              <c:strCache>
                <c:ptCount val="1"/>
                <c:pt idx="0">
                  <c:v>Agriculture</c:v>
                </c:pt>
              </c:strCache>
            </c:strRef>
          </c:tx>
          <c:spPr>
            <a:ln w="38100">
              <a:solidFill>
                <a:schemeClr val="tx1">
                  <a:lumMod val="75000"/>
                  <a:lumOff val="25000"/>
                </a:schemeClr>
              </a:solidFill>
              <a:prstDash val="sysDash"/>
            </a:ln>
          </c:spPr>
          <c:marker>
            <c:symbol val="none"/>
          </c:marker>
          <c:cat>
            <c:strRef>
              <c:f>'GDP Growth'!$B$6:$B$14</c:f>
              <c:strCache>
                <c:ptCount val="9"/>
                <c:pt idx="0">
                  <c:v>Q3 2014</c:v>
                </c:pt>
                <c:pt idx="1">
                  <c:v>Q4 2014</c:v>
                </c:pt>
                <c:pt idx="2">
                  <c:v>Q1 2015</c:v>
                </c:pt>
                <c:pt idx="3">
                  <c:v>Q2 2015</c:v>
                </c:pt>
                <c:pt idx="4">
                  <c:v>Q3 2015</c:v>
                </c:pt>
                <c:pt idx="5">
                  <c:v>Q4 2015</c:v>
                </c:pt>
                <c:pt idx="6">
                  <c:v>Q1 2016</c:v>
                </c:pt>
                <c:pt idx="7">
                  <c:v>Q2 2016</c:v>
                </c:pt>
                <c:pt idx="8">
                  <c:v>Q3 2016</c:v>
                </c:pt>
              </c:strCache>
            </c:strRef>
          </c:cat>
          <c:val>
            <c:numRef>
              <c:f>'GDP Growth'!$C$6:$C$14</c:f>
              <c:numCache>
                <c:formatCode>General</c:formatCode>
                <c:ptCount val="9"/>
                <c:pt idx="0">
                  <c:v>4.47</c:v>
                </c:pt>
                <c:pt idx="1">
                  <c:v>3.64</c:v>
                </c:pt>
                <c:pt idx="2">
                  <c:v>4.7</c:v>
                </c:pt>
                <c:pt idx="3">
                  <c:v>3.49</c:v>
                </c:pt>
                <c:pt idx="4">
                  <c:v>3.46</c:v>
                </c:pt>
                <c:pt idx="5">
                  <c:v>3.48</c:v>
                </c:pt>
                <c:pt idx="6">
                  <c:v>3.09</c:v>
                </c:pt>
                <c:pt idx="7">
                  <c:v>4.53</c:v>
                </c:pt>
                <c:pt idx="8">
                  <c:v>4.54</c:v>
                </c:pt>
              </c:numCache>
            </c:numRef>
          </c:val>
          <c:smooth val="0"/>
        </c:ser>
        <c:ser>
          <c:idx val="1"/>
          <c:order val="1"/>
          <c:tx>
            <c:strRef>
              <c:f>'GDP Growth'!$D$3</c:f>
              <c:strCache>
                <c:ptCount val="1"/>
                <c:pt idx="0">
                  <c:v>Industry</c:v>
                </c:pt>
              </c:strCache>
            </c:strRef>
          </c:tx>
          <c:spPr>
            <a:ln w="38100" cmpd="dbl">
              <a:solidFill>
                <a:schemeClr val="accent2">
                  <a:lumMod val="75000"/>
                </a:schemeClr>
              </a:solidFill>
            </a:ln>
          </c:spPr>
          <c:marker>
            <c:symbol val="none"/>
          </c:marker>
          <c:cat>
            <c:strRef>
              <c:f>'GDP Growth'!$B$6:$B$14</c:f>
              <c:strCache>
                <c:ptCount val="9"/>
                <c:pt idx="0">
                  <c:v>Q3 2014</c:v>
                </c:pt>
                <c:pt idx="1">
                  <c:v>Q4 2014</c:v>
                </c:pt>
                <c:pt idx="2">
                  <c:v>Q1 2015</c:v>
                </c:pt>
                <c:pt idx="3">
                  <c:v>Q2 2015</c:v>
                </c:pt>
                <c:pt idx="4">
                  <c:v>Q3 2015</c:v>
                </c:pt>
                <c:pt idx="5">
                  <c:v>Q4 2015</c:v>
                </c:pt>
                <c:pt idx="6">
                  <c:v>Q1 2016</c:v>
                </c:pt>
                <c:pt idx="7">
                  <c:v>Q2 2016</c:v>
                </c:pt>
                <c:pt idx="8">
                  <c:v>Q3 2016</c:v>
                </c:pt>
              </c:strCache>
            </c:strRef>
          </c:cat>
          <c:val>
            <c:numRef>
              <c:f>'GDP Growth'!$D$6:$D$14</c:f>
              <c:numCache>
                <c:formatCode>General</c:formatCode>
                <c:ptCount val="9"/>
                <c:pt idx="0">
                  <c:v>5.43</c:v>
                </c:pt>
                <c:pt idx="1">
                  <c:v>7.96</c:v>
                </c:pt>
                <c:pt idx="2">
                  <c:v>-2.53</c:v>
                </c:pt>
                <c:pt idx="3">
                  <c:v>-3.31</c:v>
                </c:pt>
                <c:pt idx="4">
                  <c:v>-0.13</c:v>
                </c:pt>
                <c:pt idx="5">
                  <c:v>-3.04</c:v>
                </c:pt>
                <c:pt idx="6">
                  <c:v>-5.49</c:v>
                </c:pt>
                <c:pt idx="7">
                  <c:v>-9.53</c:v>
                </c:pt>
                <c:pt idx="8">
                  <c:v>-12.21</c:v>
                </c:pt>
              </c:numCache>
            </c:numRef>
          </c:val>
          <c:smooth val="0"/>
        </c:ser>
        <c:ser>
          <c:idx val="2"/>
          <c:order val="2"/>
          <c:tx>
            <c:strRef>
              <c:f>'GDP Growth'!$E$3</c:f>
              <c:strCache>
                <c:ptCount val="1"/>
                <c:pt idx="0">
                  <c:v>Services</c:v>
                </c:pt>
              </c:strCache>
            </c:strRef>
          </c:tx>
          <c:spPr>
            <a:ln w="38100">
              <a:solidFill>
                <a:schemeClr val="accent3">
                  <a:lumMod val="75000"/>
                </a:schemeClr>
              </a:solidFill>
            </a:ln>
          </c:spPr>
          <c:marker>
            <c:symbol val="diamond"/>
            <c:size val="7"/>
            <c:spPr>
              <a:solidFill>
                <a:schemeClr val="accent3">
                  <a:lumMod val="75000"/>
                </a:schemeClr>
              </a:solidFill>
              <a:ln>
                <a:noFill/>
              </a:ln>
            </c:spPr>
          </c:marker>
          <c:cat>
            <c:strRef>
              <c:f>'GDP Growth'!$B$6:$B$14</c:f>
              <c:strCache>
                <c:ptCount val="9"/>
                <c:pt idx="0">
                  <c:v>Q3 2014</c:v>
                </c:pt>
                <c:pt idx="1">
                  <c:v>Q4 2014</c:v>
                </c:pt>
                <c:pt idx="2">
                  <c:v>Q1 2015</c:v>
                </c:pt>
                <c:pt idx="3">
                  <c:v>Q2 2015</c:v>
                </c:pt>
                <c:pt idx="4">
                  <c:v>Q3 2015</c:v>
                </c:pt>
                <c:pt idx="5">
                  <c:v>Q4 2015</c:v>
                </c:pt>
                <c:pt idx="6">
                  <c:v>Q1 2016</c:v>
                </c:pt>
                <c:pt idx="7">
                  <c:v>Q2 2016</c:v>
                </c:pt>
                <c:pt idx="8">
                  <c:v>Q3 2016</c:v>
                </c:pt>
              </c:strCache>
            </c:strRef>
          </c:cat>
          <c:val>
            <c:numRef>
              <c:f>'GDP Growth'!$E$6:$E$14</c:f>
              <c:numCache>
                <c:formatCode>General</c:formatCode>
                <c:ptCount val="9"/>
                <c:pt idx="0">
                  <c:v>7.609999999999998</c:v>
                </c:pt>
                <c:pt idx="1">
                  <c:v>6.149999999999999</c:v>
                </c:pt>
                <c:pt idx="2">
                  <c:v>7.04</c:v>
                </c:pt>
                <c:pt idx="3">
                  <c:v>4.67</c:v>
                </c:pt>
                <c:pt idx="4">
                  <c:v>3.97</c:v>
                </c:pt>
                <c:pt idx="5">
                  <c:v>3.69</c:v>
                </c:pt>
                <c:pt idx="6">
                  <c:v>0.8</c:v>
                </c:pt>
                <c:pt idx="7">
                  <c:v>-1.25</c:v>
                </c:pt>
                <c:pt idx="8">
                  <c:v>-1.17</c:v>
                </c:pt>
              </c:numCache>
            </c:numRef>
          </c:val>
          <c:smooth val="0"/>
        </c:ser>
        <c:dLbls>
          <c:showLegendKey val="0"/>
          <c:showVal val="0"/>
          <c:showCatName val="0"/>
          <c:showSerName val="0"/>
          <c:showPercent val="0"/>
          <c:showBubbleSize val="0"/>
        </c:dLbls>
        <c:marker val="1"/>
        <c:smooth val="0"/>
        <c:axId val="-2044802248"/>
        <c:axId val="-2044797208"/>
      </c:lineChart>
      <c:catAx>
        <c:axId val="-2044802248"/>
        <c:scaling>
          <c:orientation val="minMax"/>
        </c:scaling>
        <c:delete val="0"/>
        <c:axPos val="b"/>
        <c:numFmt formatCode="General" sourceLinked="1"/>
        <c:majorTickMark val="out"/>
        <c:minorTickMark val="none"/>
        <c:tickLblPos val="low"/>
        <c:txPr>
          <a:bodyPr rot="-5400000" vert="horz"/>
          <a:lstStyle/>
          <a:p>
            <a:pPr>
              <a:defRPr sz="1000"/>
            </a:pPr>
            <a:endParaRPr lang="en-US"/>
          </a:p>
        </c:txPr>
        <c:crossAx val="-2044797208"/>
        <c:crosses val="autoZero"/>
        <c:auto val="1"/>
        <c:lblAlgn val="ctr"/>
        <c:lblOffset val="100"/>
        <c:noMultiLvlLbl val="0"/>
      </c:catAx>
      <c:valAx>
        <c:axId val="-2044797208"/>
        <c:scaling>
          <c:orientation val="minMax"/>
        </c:scaling>
        <c:delete val="0"/>
        <c:axPos val="l"/>
        <c:majorGridlines>
          <c:spPr>
            <a:ln>
              <a:solidFill>
                <a:schemeClr val="tx1">
                  <a:alpha val="10000"/>
                </a:schemeClr>
              </a:solidFill>
              <a:prstDash val="sysDash"/>
            </a:ln>
          </c:spPr>
        </c:majorGridlines>
        <c:numFmt formatCode="#,##0.0" sourceLinked="0"/>
        <c:majorTickMark val="out"/>
        <c:minorTickMark val="none"/>
        <c:tickLblPos val="nextTo"/>
        <c:txPr>
          <a:bodyPr/>
          <a:lstStyle/>
          <a:p>
            <a:pPr>
              <a:defRPr sz="1000"/>
            </a:pPr>
            <a:endParaRPr lang="en-US"/>
          </a:p>
        </c:txPr>
        <c:crossAx val="-2044802248"/>
        <c:crosses val="autoZero"/>
        <c:crossBetween val="between"/>
      </c:valAx>
    </c:plotArea>
    <c:legend>
      <c:legendPos val="r"/>
      <c:layout>
        <c:manualLayout>
          <c:xMode val="edge"/>
          <c:yMode val="edge"/>
          <c:x val="0.125219733688895"/>
          <c:y val="0.495741160627173"/>
          <c:w val="0.307454008180327"/>
          <c:h val="0.145891632655866"/>
        </c:manualLayout>
      </c:layout>
      <c:overlay val="0"/>
      <c:spPr>
        <a:solidFill>
          <a:schemeClr val="bg1"/>
        </a:solidFill>
      </c:spPr>
    </c:legend>
    <c:plotVisOnly val="1"/>
    <c:dispBlanksAs val="gap"/>
    <c:showDLblsOverMax val="0"/>
  </c:chart>
  <c:spPr>
    <a:ln>
      <a:noFill/>
    </a:ln>
  </c:spPr>
  <c:txPr>
    <a:bodyPr/>
    <a:lstStyle/>
    <a:p>
      <a:pPr>
        <a:defRPr sz="1200">
          <a:latin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450">
                <a:latin typeface="Arial"/>
                <a:cs typeface="Arial"/>
              </a:rPr>
              <a:t>Egypt</a:t>
            </a:r>
            <a:r>
              <a:rPr lang="en-US" sz="1450" baseline="0">
                <a:latin typeface="Arial"/>
                <a:cs typeface="Arial"/>
              </a:rPr>
              <a:t> Public Finances</a:t>
            </a:r>
          </a:p>
          <a:p>
            <a:pPr>
              <a:defRPr/>
            </a:pPr>
            <a:r>
              <a:rPr lang="en-US" sz="1200" b="0">
                <a:latin typeface="Arial"/>
                <a:cs typeface="Arial"/>
              </a:rPr>
              <a:t>(Fiscal</a:t>
            </a:r>
            <a:r>
              <a:rPr lang="en-US" sz="1200" b="0" baseline="0">
                <a:latin typeface="Arial"/>
                <a:cs typeface="Arial"/>
              </a:rPr>
              <a:t> Years, in % of GDP)</a:t>
            </a:r>
            <a:endParaRPr lang="en-US" sz="1200" b="0">
              <a:latin typeface="Arial"/>
              <a:cs typeface="Arial"/>
            </a:endParaRPr>
          </a:p>
        </c:rich>
      </c:tx>
      <c:layout/>
      <c:overlay val="1"/>
      <c:spPr>
        <a:solidFill>
          <a:schemeClr val="bg1"/>
        </a:solidFill>
      </c:spPr>
    </c:title>
    <c:autoTitleDeleted val="0"/>
    <c:plotArea>
      <c:layout>
        <c:manualLayout>
          <c:layoutTarget val="inner"/>
          <c:xMode val="edge"/>
          <c:yMode val="edge"/>
          <c:x val="0.0733681102362205"/>
          <c:y val="0.127224152846816"/>
          <c:w val="0.822469597550306"/>
          <c:h val="0.677217847769029"/>
        </c:manualLayout>
      </c:layout>
      <c:barChart>
        <c:barDir val="col"/>
        <c:grouping val="clustered"/>
        <c:varyColors val="0"/>
        <c:ser>
          <c:idx val="0"/>
          <c:order val="0"/>
          <c:tx>
            <c:strRef>
              <c:f>Sheet2!$C$8</c:f>
              <c:strCache>
                <c:ptCount val="1"/>
                <c:pt idx="0">
                  <c:v>Revenues (LHS)</c:v>
                </c:pt>
              </c:strCache>
            </c:strRef>
          </c:tx>
          <c:spPr>
            <a:solidFill>
              <a:schemeClr val="bg1">
                <a:lumMod val="50000"/>
              </a:schemeClr>
            </a:solidFill>
          </c:spPr>
          <c:invertIfNegative val="0"/>
          <c:cat>
            <c:strRef>
              <c:f>Sheet2!$B$9:$B$14</c:f>
              <c:strCache>
                <c:ptCount val="6"/>
                <c:pt idx="0">
                  <c:v>2011/12</c:v>
                </c:pt>
                <c:pt idx="1">
                  <c:v>2012/13</c:v>
                </c:pt>
                <c:pt idx="2">
                  <c:v>2013/14</c:v>
                </c:pt>
                <c:pt idx="3">
                  <c:v>2014/15</c:v>
                </c:pt>
                <c:pt idx="4">
                  <c:v>2015/16</c:v>
                </c:pt>
                <c:pt idx="5">
                  <c:v>2016/17</c:v>
                </c:pt>
              </c:strCache>
            </c:strRef>
          </c:cat>
          <c:val>
            <c:numRef>
              <c:f>Sheet2!$C$9:$C$14</c:f>
              <c:numCache>
                <c:formatCode>General</c:formatCode>
                <c:ptCount val="6"/>
                <c:pt idx="0">
                  <c:v>21.1</c:v>
                </c:pt>
                <c:pt idx="1">
                  <c:v>21.9</c:v>
                </c:pt>
                <c:pt idx="2">
                  <c:v>23.7</c:v>
                </c:pt>
                <c:pt idx="3">
                  <c:v>21.9</c:v>
                </c:pt>
                <c:pt idx="4">
                  <c:v>20.3</c:v>
                </c:pt>
                <c:pt idx="5">
                  <c:v>25.5</c:v>
                </c:pt>
              </c:numCache>
            </c:numRef>
          </c:val>
        </c:ser>
        <c:ser>
          <c:idx val="1"/>
          <c:order val="1"/>
          <c:tx>
            <c:strRef>
              <c:f>Sheet2!$D$8</c:f>
              <c:strCache>
                <c:ptCount val="1"/>
                <c:pt idx="0">
                  <c:v>Expenditures (LHS)</c:v>
                </c:pt>
              </c:strCache>
            </c:strRef>
          </c:tx>
          <c:spPr>
            <a:solidFill>
              <a:schemeClr val="bg1">
                <a:lumMod val="85000"/>
              </a:schemeClr>
            </a:solidFill>
          </c:spPr>
          <c:invertIfNegative val="0"/>
          <c:cat>
            <c:strRef>
              <c:f>Sheet2!$B$9:$B$14</c:f>
              <c:strCache>
                <c:ptCount val="6"/>
                <c:pt idx="0">
                  <c:v>2011/12</c:v>
                </c:pt>
                <c:pt idx="1">
                  <c:v>2012/13</c:v>
                </c:pt>
                <c:pt idx="2">
                  <c:v>2013/14</c:v>
                </c:pt>
                <c:pt idx="3">
                  <c:v>2014/15</c:v>
                </c:pt>
                <c:pt idx="4">
                  <c:v>2015/16</c:v>
                </c:pt>
                <c:pt idx="5">
                  <c:v>2016/17</c:v>
                </c:pt>
              </c:strCache>
            </c:strRef>
          </c:cat>
          <c:val>
            <c:numRef>
              <c:f>Sheet2!$D$9:$D$14</c:f>
              <c:numCache>
                <c:formatCode>General</c:formatCode>
                <c:ptCount val="6"/>
                <c:pt idx="0">
                  <c:v>31.1</c:v>
                </c:pt>
                <c:pt idx="1">
                  <c:v>35.3</c:v>
                </c:pt>
                <c:pt idx="2">
                  <c:v>36.7</c:v>
                </c:pt>
                <c:pt idx="3">
                  <c:v>33.5</c:v>
                </c:pt>
                <c:pt idx="4" formatCode="0.0">
                  <c:v>32.0</c:v>
                </c:pt>
                <c:pt idx="5">
                  <c:v>33.1</c:v>
                </c:pt>
              </c:numCache>
            </c:numRef>
          </c:val>
        </c:ser>
        <c:dLbls>
          <c:showLegendKey val="0"/>
          <c:showVal val="0"/>
          <c:showCatName val="0"/>
          <c:showSerName val="0"/>
          <c:showPercent val="0"/>
          <c:showBubbleSize val="0"/>
        </c:dLbls>
        <c:gapWidth val="150"/>
        <c:axId val="-2045505976"/>
        <c:axId val="-2045510856"/>
      </c:barChart>
      <c:lineChart>
        <c:grouping val="standard"/>
        <c:varyColors val="0"/>
        <c:ser>
          <c:idx val="2"/>
          <c:order val="2"/>
          <c:tx>
            <c:strRef>
              <c:f>Sheet2!$E$8</c:f>
              <c:strCache>
                <c:ptCount val="1"/>
                <c:pt idx="0">
                  <c:v>Balance (RHS)</c:v>
                </c:pt>
              </c:strCache>
            </c:strRef>
          </c:tx>
          <c:spPr>
            <a:ln>
              <a:solidFill>
                <a:schemeClr val="accent3">
                  <a:lumMod val="75000"/>
                </a:schemeClr>
              </a:solidFill>
            </a:ln>
          </c:spPr>
          <c:marker>
            <c:symbol val="diamond"/>
            <c:size val="7"/>
            <c:spPr>
              <a:solidFill>
                <a:schemeClr val="accent3">
                  <a:lumMod val="60000"/>
                  <a:lumOff val="40000"/>
                </a:schemeClr>
              </a:solidFill>
              <a:ln>
                <a:solidFill>
                  <a:schemeClr val="tx1"/>
                </a:solidFill>
              </a:ln>
            </c:spPr>
          </c:marker>
          <c:cat>
            <c:strRef>
              <c:f>Sheet2!$B$9:$B$14</c:f>
              <c:strCache>
                <c:ptCount val="6"/>
                <c:pt idx="0">
                  <c:v>2011/12</c:v>
                </c:pt>
                <c:pt idx="1">
                  <c:v>2012/13</c:v>
                </c:pt>
                <c:pt idx="2">
                  <c:v>2013/14</c:v>
                </c:pt>
                <c:pt idx="3">
                  <c:v>2014/15</c:v>
                </c:pt>
                <c:pt idx="4">
                  <c:v>2015/16</c:v>
                </c:pt>
                <c:pt idx="5">
                  <c:v>2016/17</c:v>
                </c:pt>
              </c:strCache>
            </c:strRef>
          </c:cat>
          <c:val>
            <c:numRef>
              <c:f>Sheet2!$E$9:$E$14</c:f>
              <c:numCache>
                <c:formatCode>0.0</c:formatCode>
                <c:ptCount val="6"/>
                <c:pt idx="0">
                  <c:v>-10.0</c:v>
                </c:pt>
                <c:pt idx="1">
                  <c:v>-13.4</c:v>
                </c:pt>
                <c:pt idx="2">
                  <c:v>-12.9</c:v>
                </c:pt>
                <c:pt idx="3">
                  <c:v>-11.5</c:v>
                </c:pt>
                <c:pt idx="4">
                  <c:v>-12.0</c:v>
                </c:pt>
                <c:pt idx="5">
                  <c:v>-10.0</c:v>
                </c:pt>
              </c:numCache>
            </c:numRef>
          </c:val>
          <c:smooth val="0"/>
        </c:ser>
        <c:dLbls>
          <c:showLegendKey val="0"/>
          <c:showVal val="0"/>
          <c:showCatName val="0"/>
          <c:showSerName val="0"/>
          <c:showPercent val="0"/>
          <c:showBubbleSize val="0"/>
        </c:dLbls>
        <c:marker val="1"/>
        <c:smooth val="0"/>
        <c:axId val="-2045517496"/>
        <c:axId val="-2045514648"/>
      </c:lineChart>
      <c:catAx>
        <c:axId val="-2045505976"/>
        <c:scaling>
          <c:orientation val="minMax"/>
        </c:scaling>
        <c:delete val="0"/>
        <c:axPos val="b"/>
        <c:majorTickMark val="out"/>
        <c:minorTickMark val="none"/>
        <c:tickLblPos val="nextTo"/>
        <c:txPr>
          <a:bodyPr/>
          <a:lstStyle/>
          <a:p>
            <a:pPr>
              <a:defRPr>
                <a:latin typeface="Arial"/>
                <a:cs typeface="Arial"/>
              </a:defRPr>
            </a:pPr>
            <a:endParaRPr lang="en-US"/>
          </a:p>
        </c:txPr>
        <c:crossAx val="-2045510856"/>
        <c:crosses val="autoZero"/>
        <c:auto val="1"/>
        <c:lblAlgn val="ctr"/>
        <c:lblOffset val="100"/>
        <c:noMultiLvlLbl val="0"/>
      </c:catAx>
      <c:valAx>
        <c:axId val="-2045510856"/>
        <c:scaling>
          <c:orientation val="minMax"/>
        </c:scaling>
        <c:delete val="0"/>
        <c:axPos val="l"/>
        <c:majorGridlines>
          <c:spPr>
            <a:ln>
              <a:solidFill>
                <a:schemeClr val="tx1">
                  <a:tint val="75000"/>
                  <a:shade val="95000"/>
                  <a:satMod val="105000"/>
                  <a:alpha val="10000"/>
                </a:schemeClr>
              </a:solidFill>
              <a:prstDash val="sysDash"/>
            </a:ln>
          </c:spPr>
        </c:majorGridlines>
        <c:numFmt formatCode="General" sourceLinked="1"/>
        <c:majorTickMark val="out"/>
        <c:minorTickMark val="none"/>
        <c:tickLblPos val="nextTo"/>
        <c:txPr>
          <a:bodyPr/>
          <a:lstStyle/>
          <a:p>
            <a:pPr>
              <a:defRPr>
                <a:latin typeface="Arial"/>
                <a:cs typeface="Arial"/>
              </a:defRPr>
            </a:pPr>
            <a:endParaRPr lang="en-US"/>
          </a:p>
        </c:txPr>
        <c:crossAx val="-2045505976"/>
        <c:crosses val="autoZero"/>
        <c:crossBetween val="between"/>
      </c:valAx>
      <c:valAx>
        <c:axId val="-2045514648"/>
        <c:scaling>
          <c:orientation val="minMax"/>
        </c:scaling>
        <c:delete val="0"/>
        <c:axPos val="r"/>
        <c:numFmt formatCode="0.0" sourceLinked="1"/>
        <c:majorTickMark val="out"/>
        <c:minorTickMark val="none"/>
        <c:tickLblPos val="nextTo"/>
        <c:txPr>
          <a:bodyPr/>
          <a:lstStyle/>
          <a:p>
            <a:pPr>
              <a:defRPr>
                <a:latin typeface="Arial"/>
                <a:cs typeface="Arial"/>
              </a:defRPr>
            </a:pPr>
            <a:endParaRPr lang="en-US"/>
          </a:p>
        </c:txPr>
        <c:crossAx val="-2045517496"/>
        <c:crosses val="max"/>
        <c:crossBetween val="between"/>
      </c:valAx>
      <c:catAx>
        <c:axId val="-2045517496"/>
        <c:scaling>
          <c:orientation val="minMax"/>
        </c:scaling>
        <c:delete val="1"/>
        <c:axPos val="b"/>
        <c:majorTickMark val="out"/>
        <c:minorTickMark val="none"/>
        <c:tickLblPos val="nextTo"/>
        <c:crossAx val="-2045514648"/>
        <c:crosses val="autoZero"/>
        <c:auto val="1"/>
        <c:lblAlgn val="ctr"/>
        <c:lblOffset val="100"/>
        <c:noMultiLvlLbl val="0"/>
      </c:catAx>
    </c:plotArea>
    <c:legend>
      <c:legendPos val="b"/>
      <c:layout/>
      <c:overlay val="0"/>
      <c:txPr>
        <a:bodyPr/>
        <a:lstStyle/>
        <a:p>
          <a:pPr>
            <a:defRPr>
              <a:latin typeface="Arial"/>
              <a:cs typeface="Arial"/>
            </a:defRPr>
          </a:pPr>
          <a:endParaRPr lang="en-US"/>
        </a:p>
      </c:txPr>
    </c:legend>
    <c:plotVisOnly val="1"/>
    <c:dispBlanksAs val="gap"/>
    <c:showDLblsOverMax val="0"/>
  </c:chart>
  <c:spPr>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Total</a:t>
            </a:r>
            <a:r>
              <a:rPr lang="en-GB" sz="1450" baseline="0" dirty="0"/>
              <a:t> Power Generation</a:t>
            </a:r>
            <a:endParaRPr lang="en-GB" sz="1450" dirty="0"/>
          </a:p>
          <a:p>
            <a:pPr>
              <a:defRPr/>
            </a:pPr>
            <a:r>
              <a:rPr lang="en-GB" sz="1200" b="0" dirty="0" err="1"/>
              <a:t>MegaWatts</a:t>
            </a:r>
            <a:r>
              <a:rPr lang="en-GB" sz="1200" b="0" baseline="0" dirty="0"/>
              <a:t> '000</a:t>
            </a:r>
            <a:endParaRPr lang="en-GB" sz="1200" b="0" dirty="0"/>
          </a:p>
        </c:rich>
      </c:tx>
      <c:layout/>
      <c:overlay val="1"/>
      <c:spPr>
        <a:solidFill>
          <a:schemeClr val="bg1"/>
        </a:solidFill>
      </c:spPr>
    </c:title>
    <c:autoTitleDeleted val="0"/>
    <c:plotArea>
      <c:layout>
        <c:manualLayout>
          <c:layoutTarget val="inner"/>
          <c:xMode val="edge"/>
          <c:yMode val="edge"/>
          <c:x val="0.117420572545233"/>
          <c:y val="0.0900321611189849"/>
          <c:w val="0.832429356724311"/>
          <c:h val="0.806916643458153"/>
        </c:manualLayout>
      </c:layout>
      <c:lineChart>
        <c:grouping val="standard"/>
        <c:varyColors val="0"/>
        <c:ser>
          <c:idx val="0"/>
          <c:order val="0"/>
          <c:tx>
            <c:v>Daily Generation</c:v>
          </c:tx>
          <c:spPr>
            <a:ln w="31750">
              <a:solidFill>
                <a:schemeClr val="bg1">
                  <a:lumMod val="75000"/>
                </a:schemeClr>
              </a:solidFill>
            </a:ln>
          </c:spPr>
          <c:marker>
            <c:symbol val="none"/>
          </c:marker>
          <c:cat>
            <c:numRef>
              <c:f>'data in MWh'!$A$4:$A$550</c:f>
              <c:numCache>
                <c:formatCode>[$-409]d\-mmm\-yyyy;@</c:formatCode>
                <c:ptCount val="547"/>
                <c:pt idx="0">
                  <c:v>42005.0</c:v>
                </c:pt>
                <c:pt idx="1">
                  <c:v>42006.0</c:v>
                </c:pt>
                <c:pt idx="2">
                  <c:v>42007.0</c:v>
                </c:pt>
                <c:pt idx="3">
                  <c:v>42008.0</c:v>
                </c:pt>
                <c:pt idx="4">
                  <c:v>42009.0</c:v>
                </c:pt>
                <c:pt idx="5">
                  <c:v>42010.0</c:v>
                </c:pt>
                <c:pt idx="6">
                  <c:v>42011.0</c:v>
                </c:pt>
                <c:pt idx="7">
                  <c:v>42012.0</c:v>
                </c:pt>
                <c:pt idx="8">
                  <c:v>42013.0</c:v>
                </c:pt>
                <c:pt idx="9">
                  <c:v>42014.0</c:v>
                </c:pt>
                <c:pt idx="10">
                  <c:v>42015.0</c:v>
                </c:pt>
                <c:pt idx="11">
                  <c:v>42016.0</c:v>
                </c:pt>
                <c:pt idx="12">
                  <c:v>42017.0</c:v>
                </c:pt>
                <c:pt idx="13">
                  <c:v>42018.0</c:v>
                </c:pt>
                <c:pt idx="14">
                  <c:v>42019.0</c:v>
                </c:pt>
                <c:pt idx="15">
                  <c:v>42020.0</c:v>
                </c:pt>
                <c:pt idx="16">
                  <c:v>42021.0</c:v>
                </c:pt>
                <c:pt idx="17">
                  <c:v>42022.0</c:v>
                </c:pt>
                <c:pt idx="18">
                  <c:v>42023.0</c:v>
                </c:pt>
                <c:pt idx="19">
                  <c:v>42024.0</c:v>
                </c:pt>
                <c:pt idx="20">
                  <c:v>42025.0</c:v>
                </c:pt>
                <c:pt idx="21">
                  <c:v>42026.0</c:v>
                </c:pt>
                <c:pt idx="22">
                  <c:v>42027.0</c:v>
                </c:pt>
                <c:pt idx="23">
                  <c:v>42028.0</c:v>
                </c:pt>
                <c:pt idx="24">
                  <c:v>42029.0</c:v>
                </c:pt>
                <c:pt idx="25">
                  <c:v>42030.0</c:v>
                </c:pt>
                <c:pt idx="26">
                  <c:v>42031.0</c:v>
                </c:pt>
                <c:pt idx="27">
                  <c:v>42032.0</c:v>
                </c:pt>
                <c:pt idx="28">
                  <c:v>42033.0</c:v>
                </c:pt>
                <c:pt idx="29">
                  <c:v>42034.0</c:v>
                </c:pt>
                <c:pt idx="30">
                  <c:v>42035.0</c:v>
                </c:pt>
                <c:pt idx="31">
                  <c:v>42036.0</c:v>
                </c:pt>
                <c:pt idx="32">
                  <c:v>42037.0</c:v>
                </c:pt>
                <c:pt idx="33">
                  <c:v>42038.0</c:v>
                </c:pt>
                <c:pt idx="34">
                  <c:v>42039.0</c:v>
                </c:pt>
                <c:pt idx="35">
                  <c:v>42040.0</c:v>
                </c:pt>
                <c:pt idx="36">
                  <c:v>42041.0</c:v>
                </c:pt>
                <c:pt idx="37">
                  <c:v>42042.0</c:v>
                </c:pt>
                <c:pt idx="38">
                  <c:v>42043.0</c:v>
                </c:pt>
                <c:pt idx="39">
                  <c:v>42044.0</c:v>
                </c:pt>
                <c:pt idx="40">
                  <c:v>42045.0</c:v>
                </c:pt>
                <c:pt idx="41">
                  <c:v>42046.0</c:v>
                </c:pt>
                <c:pt idx="42">
                  <c:v>42047.0</c:v>
                </c:pt>
                <c:pt idx="43">
                  <c:v>42048.0</c:v>
                </c:pt>
                <c:pt idx="44">
                  <c:v>42049.0</c:v>
                </c:pt>
                <c:pt idx="45">
                  <c:v>42050.0</c:v>
                </c:pt>
                <c:pt idx="46">
                  <c:v>42051.0</c:v>
                </c:pt>
                <c:pt idx="47">
                  <c:v>42052.0</c:v>
                </c:pt>
                <c:pt idx="48">
                  <c:v>42053.0</c:v>
                </c:pt>
                <c:pt idx="49">
                  <c:v>42054.0</c:v>
                </c:pt>
                <c:pt idx="50">
                  <c:v>42055.0</c:v>
                </c:pt>
                <c:pt idx="51">
                  <c:v>42056.0</c:v>
                </c:pt>
                <c:pt idx="52">
                  <c:v>42057.0</c:v>
                </c:pt>
                <c:pt idx="53">
                  <c:v>42058.0</c:v>
                </c:pt>
                <c:pt idx="54">
                  <c:v>42059.0</c:v>
                </c:pt>
                <c:pt idx="55">
                  <c:v>42060.0</c:v>
                </c:pt>
                <c:pt idx="56">
                  <c:v>42061.0</c:v>
                </c:pt>
                <c:pt idx="57">
                  <c:v>42062.0</c:v>
                </c:pt>
                <c:pt idx="58">
                  <c:v>42063.0</c:v>
                </c:pt>
                <c:pt idx="59">
                  <c:v>42064.0</c:v>
                </c:pt>
                <c:pt idx="60">
                  <c:v>42065.0</c:v>
                </c:pt>
                <c:pt idx="61">
                  <c:v>42066.0</c:v>
                </c:pt>
                <c:pt idx="62">
                  <c:v>42067.0</c:v>
                </c:pt>
                <c:pt idx="63">
                  <c:v>42068.0</c:v>
                </c:pt>
                <c:pt idx="64">
                  <c:v>42069.0</c:v>
                </c:pt>
                <c:pt idx="65">
                  <c:v>42070.0</c:v>
                </c:pt>
                <c:pt idx="66">
                  <c:v>42071.0</c:v>
                </c:pt>
                <c:pt idx="67">
                  <c:v>42072.0</c:v>
                </c:pt>
                <c:pt idx="68">
                  <c:v>42073.0</c:v>
                </c:pt>
                <c:pt idx="69">
                  <c:v>42074.0</c:v>
                </c:pt>
                <c:pt idx="70">
                  <c:v>42075.0</c:v>
                </c:pt>
                <c:pt idx="71">
                  <c:v>42076.0</c:v>
                </c:pt>
                <c:pt idx="72">
                  <c:v>42077.0</c:v>
                </c:pt>
                <c:pt idx="73">
                  <c:v>42078.0</c:v>
                </c:pt>
                <c:pt idx="74">
                  <c:v>42079.0</c:v>
                </c:pt>
                <c:pt idx="75">
                  <c:v>42080.0</c:v>
                </c:pt>
                <c:pt idx="76">
                  <c:v>42081.0</c:v>
                </c:pt>
                <c:pt idx="77">
                  <c:v>42082.0</c:v>
                </c:pt>
                <c:pt idx="78">
                  <c:v>42083.0</c:v>
                </c:pt>
                <c:pt idx="79">
                  <c:v>42084.0</c:v>
                </c:pt>
                <c:pt idx="80">
                  <c:v>42085.0</c:v>
                </c:pt>
                <c:pt idx="81">
                  <c:v>42086.0</c:v>
                </c:pt>
                <c:pt idx="82">
                  <c:v>42087.0</c:v>
                </c:pt>
                <c:pt idx="83">
                  <c:v>42088.0</c:v>
                </c:pt>
                <c:pt idx="84">
                  <c:v>42089.0</c:v>
                </c:pt>
                <c:pt idx="85">
                  <c:v>42090.0</c:v>
                </c:pt>
                <c:pt idx="86">
                  <c:v>42091.0</c:v>
                </c:pt>
                <c:pt idx="87">
                  <c:v>42092.0</c:v>
                </c:pt>
                <c:pt idx="88">
                  <c:v>42093.0</c:v>
                </c:pt>
                <c:pt idx="89">
                  <c:v>42094.0</c:v>
                </c:pt>
                <c:pt idx="90">
                  <c:v>42095.0</c:v>
                </c:pt>
                <c:pt idx="91">
                  <c:v>42096.0</c:v>
                </c:pt>
                <c:pt idx="92">
                  <c:v>42097.0</c:v>
                </c:pt>
                <c:pt idx="93">
                  <c:v>42098.0</c:v>
                </c:pt>
                <c:pt idx="94">
                  <c:v>42099.0</c:v>
                </c:pt>
                <c:pt idx="95">
                  <c:v>42100.0</c:v>
                </c:pt>
                <c:pt idx="96">
                  <c:v>42101.0</c:v>
                </c:pt>
                <c:pt idx="97">
                  <c:v>42102.0</c:v>
                </c:pt>
                <c:pt idx="98">
                  <c:v>42103.0</c:v>
                </c:pt>
                <c:pt idx="99">
                  <c:v>42104.0</c:v>
                </c:pt>
                <c:pt idx="100">
                  <c:v>42105.0</c:v>
                </c:pt>
                <c:pt idx="101">
                  <c:v>42106.0</c:v>
                </c:pt>
                <c:pt idx="102">
                  <c:v>42107.0</c:v>
                </c:pt>
                <c:pt idx="103">
                  <c:v>42108.0</c:v>
                </c:pt>
                <c:pt idx="104">
                  <c:v>42109.0</c:v>
                </c:pt>
                <c:pt idx="105">
                  <c:v>42110.0</c:v>
                </c:pt>
                <c:pt idx="106">
                  <c:v>42111.0</c:v>
                </c:pt>
                <c:pt idx="107">
                  <c:v>42112.0</c:v>
                </c:pt>
                <c:pt idx="108">
                  <c:v>42113.0</c:v>
                </c:pt>
                <c:pt idx="109">
                  <c:v>42114.0</c:v>
                </c:pt>
                <c:pt idx="110">
                  <c:v>42115.0</c:v>
                </c:pt>
                <c:pt idx="111">
                  <c:v>42116.0</c:v>
                </c:pt>
                <c:pt idx="112">
                  <c:v>42117.0</c:v>
                </c:pt>
                <c:pt idx="113">
                  <c:v>42118.0</c:v>
                </c:pt>
                <c:pt idx="114">
                  <c:v>42119.0</c:v>
                </c:pt>
                <c:pt idx="115">
                  <c:v>42120.0</c:v>
                </c:pt>
                <c:pt idx="116">
                  <c:v>42121.0</c:v>
                </c:pt>
                <c:pt idx="117">
                  <c:v>42122.0</c:v>
                </c:pt>
                <c:pt idx="118">
                  <c:v>42123.0</c:v>
                </c:pt>
                <c:pt idx="119">
                  <c:v>42124.0</c:v>
                </c:pt>
                <c:pt idx="120">
                  <c:v>42125.0</c:v>
                </c:pt>
                <c:pt idx="121">
                  <c:v>42126.0</c:v>
                </c:pt>
                <c:pt idx="122">
                  <c:v>42127.0</c:v>
                </c:pt>
                <c:pt idx="123">
                  <c:v>42128.0</c:v>
                </c:pt>
                <c:pt idx="124">
                  <c:v>42129.0</c:v>
                </c:pt>
                <c:pt idx="125">
                  <c:v>42130.0</c:v>
                </c:pt>
                <c:pt idx="126">
                  <c:v>42131.0</c:v>
                </c:pt>
                <c:pt idx="127">
                  <c:v>42132.0</c:v>
                </c:pt>
                <c:pt idx="128">
                  <c:v>42133.0</c:v>
                </c:pt>
                <c:pt idx="129">
                  <c:v>42134.0</c:v>
                </c:pt>
                <c:pt idx="130">
                  <c:v>42135.0</c:v>
                </c:pt>
                <c:pt idx="131">
                  <c:v>42136.0</c:v>
                </c:pt>
                <c:pt idx="132">
                  <c:v>42137.0</c:v>
                </c:pt>
                <c:pt idx="133">
                  <c:v>42138.0</c:v>
                </c:pt>
                <c:pt idx="134">
                  <c:v>42139.0</c:v>
                </c:pt>
                <c:pt idx="135">
                  <c:v>42140.0</c:v>
                </c:pt>
                <c:pt idx="136">
                  <c:v>42141.0</c:v>
                </c:pt>
                <c:pt idx="137">
                  <c:v>42142.0</c:v>
                </c:pt>
                <c:pt idx="138">
                  <c:v>42143.0</c:v>
                </c:pt>
                <c:pt idx="139">
                  <c:v>42144.0</c:v>
                </c:pt>
                <c:pt idx="140">
                  <c:v>42145.0</c:v>
                </c:pt>
                <c:pt idx="141">
                  <c:v>42146.0</c:v>
                </c:pt>
                <c:pt idx="142">
                  <c:v>42147.0</c:v>
                </c:pt>
                <c:pt idx="143">
                  <c:v>42148.0</c:v>
                </c:pt>
                <c:pt idx="144">
                  <c:v>42149.0</c:v>
                </c:pt>
                <c:pt idx="145">
                  <c:v>42150.0</c:v>
                </c:pt>
                <c:pt idx="146">
                  <c:v>42151.0</c:v>
                </c:pt>
                <c:pt idx="147">
                  <c:v>42152.0</c:v>
                </c:pt>
                <c:pt idx="148">
                  <c:v>42153.0</c:v>
                </c:pt>
                <c:pt idx="149">
                  <c:v>42154.0</c:v>
                </c:pt>
                <c:pt idx="150">
                  <c:v>42155.0</c:v>
                </c:pt>
                <c:pt idx="151">
                  <c:v>42156.0</c:v>
                </c:pt>
                <c:pt idx="152">
                  <c:v>42157.0</c:v>
                </c:pt>
                <c:pt idx="153">
                  <c:v>42158.0</c:v>
                </c:pt>
                <c:pt idx="154">
                  <c:v>42159.0</c:v>
                </c:pt>
                <c:pt idx="155">
                  <c:v>42160.0</c:v>
                </c:pt>
                <c:pt idx="156">
                  <c:v>42161.0</c:v>
                </c:pt>
                <c:pt idx="157">
                  <c:v>42162.0</c:v>
                </c:pt>
                <c:pt idx="158">
                  <c:v>42163.0</c:v>
                </c:pt>
                <c:pt idx="159">
                  <c:v>42164.0</c:v>
                </c:pt>
                <c:pt idx="160">
                  <c:v>42165.0</c:v>
                </c:pt>
                <c:pt idx="161">
                  <c:v>42166.0</c:v>
                </c:pt>
                <c:pt idx="162">
                  <c:v>42167.0</c:v>
                </c:pt>
                <c:pt idx="163">
                  <c:v>42168.0</c:v>
                </c:pt>
                <c:pt idx="164">
                  <c:v>42169.0</c:v>
                </c:pt>
                <c:pt idx="165">
                  <c:v>42170.0</c:v>
                </c:pt>
                <c:pt idx="166">
                  <c:v>42171.0</c:v>
                </c:pt>
                <c:pt idx="167">
                  <c:v>42172.0</c:v>
                </c:pt>
                <c:pt idx="168">
                  <c:v>42173.0</c:v>
                </c:pt>
                <c:pt idx="169">
                  <c:v>42174.0</c:v>
                </c:pt>
                <c:pt idx="170">
                  <c:v>42175.0</c:v>
                </c:pt>
                <c:pt idx="171">
                  <c:v>42176.0</c:v>
                </c:pt>
                <c:pt idx="172">
                  <c:v>42177.0</c:v>
                </c:pt>
                <c:pt idx="173">
                  <c:v>42178.0</c:v>
                </c:pt>
                <c:pt idx="174">
                  <c:v>42179.0</c:v>
                </c:pt>
                <c:pt idx="175">
                  <c:v>42180.0</c:v>
                </c:pt>
                <c:pt idx="176">
                  <c:v>42181.0</c:v>
                </c:pt>
                <c:pt idx="177">
                  <c:v>42182.0</c:v>
                </c:pt>
                <c:pt idx="178">
                  <c:v>42183.0</c:v>
                </c:pt>
                <c:pt idx="179">
                  <c:v>42184.0</c:v>
                </c:pt>
                <c:pt idx="180">
                  <c:v>42185.0</c:v>
                </c:pt>
                <c:pt idx="181">
                  <c:v>42186.0</c:v>
                </c:pt>
                <c:pt idx="182">
                  <c:v>42187.0</c:v>
                </c:pt>
                <c:pt idx="183">
                  <c:v>42188.0</c:v>
                </c:pt>
                <c:pt idx="184">
                  <c:v>42189.0</c:v>
                </c:pt>
                <c:pt idx="185">
                  <c:v>42190.0</c:v>
                </c:pt>
                <c:pt idx="186">
                  <c:v>42191.0</c:v>
                </c:pt>
                <c:pt idx="187">
                  <c:v>42192.0</c:v>
                </c:pt>
                <c:pt idx="188">
                  <c:v>42193.0</c:v>
                </c:pt>
                <c:pt idx="189">
                  <c:v>42194.0</c:v>
                </c:pt>
                <c:pt idx="190">
                  <c:v>42195.0</c:v>
                </c:pt>
                <c:pt idx="191">
                  <c:v>42196.0</c:v>
                </c:pt>
                <c:pt idx="192">
                  <c:v>42197.0</c:v>
                </c:pt>
                <c:pt idx="193">
                  <c:v>42198.0</c:v>
                </c:pt>
                <c:pt idx="194">
                  <c:v>42199.0</c:v>
                </c:pt>
                <c:pt idx="195">
                  <c:v>42200.0</c:v>
                </c:pt>
                <c:pt idx="196">
                  <c:v>42201.0</c:v>
                </c:pt>
                <c:pt idx="197">
                  <c:v>42202.0</c:v>
                </c:pt>
                <c:pt idx="198">
                  <c:v>42203.0</c:v>
                </c:pt>
                <c:pt idx="199">
                  <c:v>42204.0</c:v>
                </c:pt>
                <c:pt idx="200">
                  <c:v>42205.0</c:v>
                </c:pt>
                <c:pt idx="201">
                  <c:v>42206.0</c:v>
                </c:pt>
                <c:pt idx="202">
                  <c:v>42207.0</c:v>
                </c:pt>
                <c:pt idx="203">
                  <c:v>42208.0</c:v>
                </c:pt>
                <c:pt idx="204">
                  <c:v>42209.0</c:v>
                </c:pt>
                <c:pt idx="205">
                  <c:v>42210.0</c:v>
                </c:pt>
                <c:pt idx="206">
                  <c:v>42211.0</c:v>
                </c:pt>
                <c:pt idx="207">
                  <c:v>42212.0</c:v>
                </c:pt>
                <c:pt idx="208">
                  <c:v>42213.0</c:v>
                </c:pt>
                <c:pt idx="209">
                  <c:v>42214.0</c:v>
                </c:pt>
                <c:pt idx="210">
                  <c:v>42215.0</c:v>
                </c:pt>
                <c:pt idx="211">
                  <c:v>42216.0</c:v>
                </c:pt>
                <c:pt idx="212">
                  <c:v>42217.0</c:v>
                </c:pt>
                <c:pt idx="213">
                  <c:v>42218.0</c:v>
                </c:pt>
                <c:pt idx="214">
                  <c:v>42219.0</c:v>
                </c:pt>
                <c:pt idx="215">
                  <c:v>42220.0</c:v>
                </c:pt>
                <c:pt idx="216">
                  <c:v>42221.0</c:v>
                </c:pt>
                <c:pt idx="217">
                  <c:v>42222.0</c:v>
                </c:pt>
                <c:pt idx="218">
                  <c:v>42223.0</c:v>
                </c:pt>
                <c:pt idx="219">
                  <c:v>42224.0</c:v>
                </c:pt>
                <c:pt idx="220">
                  <c:v>42225.0</c:v>
                </c:pt>
                <c:pt idx="221">
                  <c:v>42226.0</c:v>
                </c:pt>
                <c:pt idx="222">
                  <c:v>42227.0</c:v>
                </c:pt>
                <c:pt idx="223">
                  <c:v>42228.0</c:v>
                </c:pt>
                <c:pt idx="224">
                  <c:v>42229.0</c:v>
                </c:pt>
                <c:pt idx="225">
                  <c:v>42230.0</c:v>
                </c:pt>
                <c:pt idx="226">
                  <c:v>42231.0</c:v>
                </c:pt>
                <c:pt idx="227">
                  <c:v>42232.0</c:v>
                </c:pt>
                <c:pt idx="228">
                  <c:v>42233.0</c:v>
                </c:pt>
                <c:pt idx="229">
                  <c:v>42234.0</c:v>
                </c:pt>
                <c:pt idx="230">
                  <c:v>42235.0</c:v>
                </c:pt>
                <c:pt idx="231">
                  <c:v>42236.0</c:v>
                </c:pt>
                <c:pt idx="232">
                  <c:v>42237.0</c:v>
                </c:pt>
                <c:pt idx="233">
                  <c:v>42238.0</c:v>
                </c:pt>
                <c:pt idx="234">
                  <c:v>42239.0</c:v>
                </c:pt>
                <c:pt idx="235">
                  <c:v>42240.0</c:v>
                </c:pt>
                <c:pt idx="236">
                  <c:v>42241.0</c:v>
                </c:pt>
                <c:pt idx="237">
                  <c:v>42242.0</c:v>
                </c:pt>
                <c:pt idx="238">
                  <c:v>42243.0</c:v>
                </c:pt>
                <c:pt idx="239">
                  <c:v>42244.0</c:v>
                </c:pt>
                <c:pt idx="240">
                  <c:v>42245.0</c:v>
                </c:pt>
                <c:pt idx="241">
                  <c:v>42246.0</c:v>
                </c:pt>
                <c:pt idx="242">
                  <c:v>42247.0</c:v>
                </c:pt>
                <c:pt idx="243">
                  <c:v>42248.0</c:v>
                </c:pt>
                <c:pt idx="244">
                  <c:v>42249.0</c:v>
                </c:pt>
                <c:pt idx="245">
                  <c:v>42250.0</c:v>
                </c:pt>
                <c:pt idx="246">
                  <c:v>42251.0</c:v>
                </c:pt>
                <c:pt idx="247">
                  <c:v>42252.0</c:v>
                </c:pt>
                <c:pt idx="248">
                  <c:v>42253.0</c:v>
                </c:pt>
                <c:pt idx="249">
                  <c:v>42254.0</c:v>
                </c:pt>
                <c:pt idx="250">
                  <c:v>42255.0</c:v>
                </c:pt>
                <c:pt idx="251">
                  <c:v>42256.0</c:v>
                </c:pt>
                <c:pt idx="252">
                  <c:v>42257.0</c:v>
                </c:pt>
                <c:pt idx="253">
                  <c:v>42258.0</c:v>
                </c:pt>
                <c:pt idx="254">
                  <c:v>42259.0</c:v>
                </c:pt>
                <c:pt idx="255">
                  <c:v>42260.0</c:v>
                </c:pt>
                <c:pt idx="256">
                  <c:v>42261.0</c:v>
                </c:pt>
                <c:pt idx="257">
                  <c:v>42262.0</c:v>
                </c:pt>
                <c:pt idx="258">
                  <c:v>42263.0</c:v>
                </c:pt>
                <c:pt idx="259">
                  <c:v>42264.0</c:v>
                </c:pt>
                <c:pt idx="260">
                  <c:v>42265.0</c:v>
                </c:pt>
                <c:pt idx="261">
                  <c:v>42266.0</c:v>
                </c:pt>
                <c:pt idx="262">
                  <c:v>42267.0</c:v>
                </c:pt>
                <c:pt idx="263">
                  <c:v>42268.0</c:v>
                </c:pt>
                <c:pt idx="264">
                  <c:v>42269.0</c:v>
                </c:pt>
                <c:pt idx="265">
                  <c:v>42270.0</c:v>
                </c:pt>
                <c:pt idx="266">
                  <c:v>42271.0</c:v>
                </c:pt>
                <c:pt idx="267">
                  <c:v>42272.0</c:v>
                </c:pt>
                <c:pt idx="268">
                  <c:v>42273.0</c:v>
                </c:pt>
                <c:pt idx="269">
                  <c:v>42274.0</c:v>
                </c:pt>
                <c:pt idx="270">
                  <c:v>42275.0</c:v>
                </c:pt>
                <c:pt idx="271">
                  <c:v>42276.0</c:v>
                </c:pt>
                <c:pt idx="272">
                  <c:v>42277.0</c:v>
                </c:pt>
                <c:pt idx="273">
                  <c:v>42278.0</c:v>
                </c:pt>
                <c:pt idx="274">
                  <c:v>42279.0</c:v>
                </c:pt>
                <c:pt idx="275">
                  <c:v>42280.0</c:v>
                </c:pt>
                <c:pt idx="276">
                  <c:v>42281.0</c:v>
                </c:pt>
                <c:pt idx="277">
                  <c:v>42282.0</c:v>
                </c:pt>
                <c:pt idx="278">
                  <c:v>42283.0</c:v>
                </c:pt>
                <c:pt idx="279">
                  <c:v>42284.0</c:v>
                </c:pt>
                <c:pt idx="280">
                  <c:v>42285.0</c:v>
                </c:pt>
                <c:pt idx="281">
                  <c:v>42286.0</c:v>
                </c:pt>
                <c:pt idx="282">
                  <c:v>42287.0</c:v>
                </c:pt>
                <c:pt idx="283">
                  <c:v>42288.0</c:v>
                </c:pt>
                <c:pt idx="284">
                  <c:v>42289.0</c:v>
                </c:pt>
                <c:pt idx="285">
                  <c:v>42290.0</c:v>
                </c:pt>
                <c:pt idx="286">
                  <c:v>42291.0</c:v>
                </c:pt>
                <c:pt idx="287">
                  <c:v>42292.0</c:v>
                </c:pt>
                <c:pt idx="288">
                  <c:v>42293.0</c:v>
                </c:pt>
                <c:pt idx="289">
                  <c:v>42294.0</c:v>
                </c:pt>
                <c:pt idx="290">
                  <c:v>42295.0</c:v>
                </c:pt>
                <c:pt idx="291">
                  <c:v>42296.0</c:v>
                </c:pt>
                <c:pt idx="292">
                  <c:v>42297.0</c:v>
                </c:pt>
                <c:pt idx="293">
                  <c:v>42298.0</c:v>
                </c:pt>
                <c:pt idx="294">
                  <c:v>42299.0</c:v>
                </c:pt>
                <c:pt idx="295">
                  <c:v>42300.0</c:v>
                </c:pt>
                <c:pt idx="296">
                  <c:v>42301.0</c:v>
                </c:pt>
                <c:pt idx="297">
                  <c:v>42302.0</c:v>
                </c:pt>
                <c:pt idx="298">
                  <c:v>42303.0</c:v>
                </c:pt>
                <c:pt idx="299">
                  <c:v>42304.0</c:v>
                </c:pt>
                <c:pt idx="300">
                  <c:v>42305.0</c:v>
                </c:pt>
                <c:pt idx="301">
                  <c:v>42306.0</c:v>
                </c:pt>
                <c:pt idx="302">
                  <c:v>42307.0</c:v>
                </c:pt>
                <c:pt idx="303">
                  <c:v>42308.0</c:v>
                </c:pt>
                <c:pt idx="304">
                  <c:v>42309.0</c:v>
                </c:pt>
                <c:pt idx="305">
                  <c:v>42310.0</c:v>
                </c:pt>
                <c:pt idx="306">
                  <c:v>42311.0</c:v>
                </c:pt>
                <c:pt idx="307">
                  <c:v>42312.0</c:v>
                </c:pt>
                <c:pt idx="308">
                  <c:v>42313.0</c:v>
                </c:pt>
                <c:pt idx="309">
                  <c:v>42314.0</c:v>
                </c:pt>
                <c:pt idx="310">
                  <c:v>42315.0</c:v>
                </c:pt>
                <c:pt idx="311">
                  <c:v>42316.0</c:v>
                </c:pt>
                <c:pt idx="312">
                  <c:v>42317.0</c:v>
                </c:pt>
                <c:pt idx="313">
                  <c:v>42318.0</c:v>
                </c:pt>
                <c:pt idx="314">
                  <c:v>42319.0</c:v>
                </c:pt>
                <c:pt idx="315">
                  <c:v>42320.0</c:v>
                </c:pt>
                <c:pt idx="316">
                  <c:v>42321.0</c:v>
                </c:pt>
                <c:pt idx="317">
                  <c:v>42322.0</c:v>
                </c:pt>
                <c:pt idx="318">
                  <c:v>42323.0</c:v>
                </c:pt>
                <c:pt idx="319">
                  <c:v>42324.0</c:v>
                </c:pt>
                <c:pt idx="320">
                  <c:v>42325.0</c:v>
                </c:pt>
                <c:pt idx="321">
                  <c:v>42326.0</c:v>
                </c:pt>
                <c:pt idx="322">
                  <c:v>42327.0</c:v>
                </c:pt>
                <c:pt idx="323">
                  <c:v>42328.0</c:v>
                </c:pt>
                <c:pt idx="324">
                  <c:v>42329.0</c:v>
                </c:pt>
                <c:pt idx="325">
                  <c:v>42330.0</c:v>
                </c:pt>
                <c:pt idx="326">
                  <c:v>42331.0</c:v>
                </c:pt>
                <c:pt idx="327">
                  <c:v>42332.0</c:v>
                </c:pt>
                <c:pt idx="328">
                  <c:v>42333.0</c:v>
                </c:pt>
                <c:pt idx="329">
                  <c:v>42334.0</c:v>
                </c:pt>
                <c:pt idx="330">
                  <c:v>42335.0</c:v>
                </c:pt>
                <c:pt idx="331">
                  <c:v>42336.0</c:v>
                </c:pt>
                <c:pt idx="332">
                  <c:v>42337.0</c:v>
                </c:pt>
                <c:pt idx="333">
                  <c:v>42338.0</c:v>
                </c:pt>
                <c:pt idx="334">
                  <c:v>42339.0</c:v>
                </c:pt>
                <c:pt idx="335">
                  <c:v>42340.0</c:v>
                </c:pt>
                <c:pt idx="336">
                  <c:v>42341.0</c:v>
                </c:pt>
                <c:pt idx="337">
                  <c:v>42342.0</c:v>
                </c:pt>
                <c:pt idx="338">
                  <c:v>42343.0</c:v>
                </c:pt>
                <c:pt idx="339">
                  <c:v>42344.0</c:v>
                </c:pt>
                <c:pt idx="340">
                  <c:v>42345.0</c:v>
                </c:pt>
                <c:pt idx="341">
                  <c:v>42346.0</c:v>
                </c:pt>
                <c:pt idx="342">
                  <c:v>42347.0</c:v>
                </c:pt>
                <c:pt idx="343">
                  <c:v>42348.0</c:v>
                </c:pt>
                <c:pt idx="344">
                  <c:v>42349.0</c:v>
                </c:pt>
                <c:pt idx="345">
                  <c:v>42350.0</c:v>
                </c:pt>
                <c:pt idx="346">
                  <c:v>42351.0</c:v>
                </c:pt>
                <c:pt idx="347">
                  <c:v>42352.0</c:v>
                </c:pt>
                <c:pt idx="348">
                  <c:v>42353.0</c:v>
                </c:pt>
                <c:pt idx="349">
                  <c:v>42354.0</c:v>
                </c:pt>
                <c:pt idx="350">
                  <c:v>42355.0</c:v>
                </c:pt>
                <c:pt idx="351">
                  <c:v>42356.0</c:v>
                </c:pt>
                <c:pt idx="352">
                  <c:v>42357.0</c:v>
                </c:pt>
                <c:pt idx="353">
                  <c:v>42358.0</c:v>
                </c:pt>
                <c:pt idx="354">
                  <c:v>42359.0</c:v>
                </c:pt>
                <c:pt idx="355">
                  <c:v>42360.0</c:v>
                </c:pt>
                <c:pt idx="356">
                  <c:v>42361.0</c:v>
                </c:pt>
                <c:pt idx="357">
                  <c:v>42362.0</c:v>
                </c:pt>
                <c:pt idx="358">
                  <c:v>42363.0</c:v>
                </c:pt>
                <c:pt idx="359">
                  <c:v>42364.0</c:v>
                </c:pt>
                <c:pt idx="360">
                  <c:v>42365.0</c:v>
                </c:pt>
                <c:pt idx="361">
                  <c:v>42366.0</c:v>
                </c:pt>
                <c:pt idx="362">
                  <c:v>42367.0</c:v>
                </c:pt>
                <c:pt idx="363">
                  <c:v>42368.0</c:v>
                </c:pt>
                <c:pt idx="364">
                  <c:v>42369.0</c:v>
                </c:pt>
                <c:pt idx="365">
                  <c:v>42370.0</c:v>
                </c:pt>
                <c:pt idx="366">
                  <c:v>42371.0</c:v>
                </c:pt>
                <c:pt idx="367">
                  <c:v>42372.0</c:v>
                </c:pt>
                <c:pt idx="368">
                  <c:v>42373.0</c:v>
                </c:pt>
                <c:pt idx="369">
                  <c:v>42374.0</c:v>
                </c:pt>
                <c:pt idx="370">
                  <c:v>42375.0</c:v>
                </c:pt>
                <c:pt idx="371">
                  <c:v>42376.0</c:v>
                </c:pt>
                <c:pt idx="372">
                  <c:v>42377.0</c:v>
                </c:pt>
                <c:pt idx="373">
                  <c:v>42378.0</c:v>
                </c:pt>
                <c:pt idx="374">
                  <c:v>42379.0</c:v>
                </c:pt>
                <c:pt idx="375">
                  <c:v>42380.0</c:v>
                </c:pt>
                <c:pt idx="376">
                  <c:v>42381.0</c:v>
                </c:pt>
                <c:pt idx="377">
                  <c:v>42382.0</c:v>
                </c:pt>
                <c:pt idx="378">
                  <c:v>42383.0</c:v>
                </c:pt>
                <c:pt idx="379">
                  <c:v>42384.0</c:v>
                </c:pt>
                <c:pt idx="380">
                  <c:v>42385.0</c:v>
                </c:pt>
                <c:pt idx="381">
                  <c:v>42386.0</c:v>
                </c:pt>
                <c:pt idx="382">
                  <c:v>42387.0</c:v>
                </c:pt>
                <c:pt idx="383">
                  <c:v>42388.0</c:v>
                </c:pt>
                <c:pt idx="384">
                  <c:v>42389.0</c:v>
                </c:pt>
                <c:pt idx="385">
                  <c:v>42390.0</c:v>
                </c:pt>
                <c:pt idx="386">
                  <c:v>42391.0</c:v>
                </c:pt>
                <c:pt idx="387">
                  <c:v>42392.0</c:v>
                </c:pt>
                <c:pt idx="388">
                  <c:v>42393.0</c:v>
                </c:pt>
                <c:pt idx="389">
                  <c:v>42394.0</c:v>
                </c:pt>
                <c:pt idx="390">
                  <c:v>42395.0</c:v>
                </c:pt>
                <c:pt idx="391">
                  <c:v>42396.0</c:v>
                </c:pt>
                <c:pt idx="392">
                  <c:v>42397.0</c:v>
                </c:pt>
                <c:pt idx="393">
                  <c:v>42398.0</c:v>
                </c:pt>
                <c:pt idx="394">
                  <c:v>42399.0</c:v>
                </c:pt>
                <c:pt idx="395">
                  <c:v>42400.0</c:v>
                </c:pt>
                <c:pt idx="396">
                  <c:v>42401.0</c:v>
                </c:pt>
                <c:pt idx="397">
                  <c:v>42402.0</c:v>
                </c:pt>
                <c:pt idx="398">
                  <c:v>42403.0</c:v>
                </c:pt>
                <c:pt idx="399">
                  <c:v>42404.0</c:v>
                </c:pt>
                <c:pt idx="400">
                  <c:v>42405.0</c:v>
                </c:pt>
                <c:pt idx="401">
                  <c:v>42406.0</c:v>
                </c:pt>
                <c:pt idx="402">
                  <c:v>42407.0</c:v>
                </c:pt>
                <c:pt idx="403">
                  <c:v>42408.0</c:v>
                </c:pt>
                <c:pt idx="404">
                  <c:v>42409.0</c:v>
                </c:pt>
                <c:pt idx="405">
                  <c:v>42410.0</c:v>
                </c:pt>
                <c:pt idx="406">
                  <c:v>42411.0</c:v>
                </c:pt>
                <c:pt idx="407">
                  <c:v>42412.0</c:v>
                </c:pt>
                <c:pt idx="408">
                  <c:v>42413.0</c:v>
                </c:pt>
                <c:pt idx="409">
                  <c:v>42414.0</c:v>
                </c:pt>
                <c:pt idx="410">
                  <c:v>42415.0</c:v>
                </c:pt>
                <c:pt idx="411">
                  <c:v>42416.0</c:v>
                </c:pt>
                <c:pt idx="412">
                  <c:v>42417.0</c:v>
                </c:pt>
                <c:pt idx="413">
                  <c:v>42418.0</c:v>
                </c:pt>
                <c:pt idx="414">
                  <c:v>42419.0</c:v>
                </c:pt>
                <c:pt idx="415">
                  <c:v>42420.0</c:v>
                </c:pt>
                <c:pt idx="416">
                  <c:v>42421.0</c:v>
                </c:pt>
                <c:pt idx="417">
                  <c:v>42422.0</c:v>
                </c:pt>
                <c:pt idx="418">
                  <c:v>42423.0</c:v>
                </c:pt>
                <c:pt idx="419">
                  <c:v>42424.0</c:v>
                </c:pt>
                <c:pt idx="420">
                  <c:v>42425.0</c:v>
                </c:pt>
                <c:pt idx="421">
                  <c:v>42426.0</c:v>
                </c:pt>
                <c:pt idx="422">
                  <c:v>42427.0</c:v>
                </c:pt>
                <c:pt idx="423">
                  <c:v>42428.0</c:v>
                </c:pt>
                <c:pt idx="424">
                  <c:v>42429.0</c:v>
                </c:pt>
                <c:pt idx="425">
                  <c:v>42430.0</c:v>
                </c:pt>
                <c:pt idx="426">
                  <c:v>42431.0</c:v>
                </c:pt>
                <c:pt idx="427">
                  <c:v>42432.0</c:v>
                </c:pt>
                <c:pt idx="428">
                  <c:v>42433.0</c:v>
                </c:pt>
                <c:pt idx="429">
                  <c:v>42434.0</c:v>
                </c:pt>
                <c:pt idx="430">
                  <c:v>42435.0</c:v>
                </c:pt>
                <c:pt idx="431">
                  <c:v>42436.0</c:v>
                </c:pt>
                <c:pt idx="432">
                  <c:v>42437.0</c:v>
                </c:pt>
                <c:pt idx="433">
                  <c:v>42438.0</c:v>
                </c:pt>
                <c:pt idx="434">
                  <c:v>42439.0</c:v>
                </c:pt>
                <c:pt idx="435">
                  <c:v>42440.0</c:v>
                </c:pt>
                <c:pt idx="436">
                  <c:v>42441.0</c:v>
                </c:pt>
                <c:pt idx="437">
                  <c:v>42442.0</c:v>
                </c:pt>
                <c:pt idx="438">
                  <c:v>42443.0</c:v>
                </c:pt>
                <c:pt idx="439">
                  <c:v>42444.0</c:v>
                </c:pt>
                <c:pt idx="440">
                  <c:v>42445.0</c:v>
                </c:pt>
                <c:pt idx="441">
                  <c:v>42446.0</c:v>
                </c:pt>
                <c:pt idx="442">
                  <c:v>42447.0</c:v>
                </c:pt>
                <c:pt idx="443">
                  <c:v>42448.0</c:v>
                </c:pt>
                <c:pt idx="444">
                  <c:v>42449.0</c:v>
                </c:pt>
                <c:pt idx="445">
                  <c:v>42450.0</c:v>
                </c:pt>
                <c:pt idx="446">
                  <c:v>42451.0</c:v>
                </c:pt>
                <c:pt idx="447">
                  <c:v>42452.0</c:v>
                </c:pt>
                <c:pt idx="448">
                  <c:v>42453.0</c:v>
                </c:pt>
                <c:pt idx="449">
                  <c:v>42454.0</c:v>
                </c:pt>
                <c:pt idx="450">
                  <c:v>42455.0</c:v>
                </c:pt>
                <c:pt idx="451">
                  <c:v>42456.0</c:v>
                </c:pt>
                <c:pt idx="452">
                  <c:v>42457.0</c:v>
                </c:pt>
                <c:pt idx="453">
                  <c:v>42458.0</c:v>
                </c:pt>
                <c:pt idx="454">
                  <c:v>42459.0</c:v>
                </c:pt>
                <c:pt idx="455">
                  <c:v>42460.0</c:v>
                </c:pt>
                <c:pt idx="456">
                  <c:v>42461.0</c:v>
                </c:pt>
                <c:pt idx="457">
                  <c:v>42462.0</c:v>
                </c:pt>
                <c:pt idx="458">
                  <c:v>42463.0</c:v>
                </c:pt>
                <c:pt idx="459">
                  <c:v>42464.0</c:v>
                </c:pt>
                <c:pt idx="460">
                  <c:v>42465.0</c:v>
                </c:pt>
                <c:pt idx="461">
                  <c:v>42466.0</c:v>
                </c:pt>
                <c:pt idx="462">
                  <c:v>42467.0</c:v>
                </c:pt>
                <c:pt idx="463">
                  <c:v>42468.0</c:v>
                </c:pt>
                <c:pt idx="464">
                  <c:v>42469.0</c:v>
                </c:pt>
                <c:pt idx="465">
                  <c:v>42470.0</c:v>
                </c:pt>
                <c:pt idx="466">
                  <c:v>42471.0</c:v>
                </c:pt>
                <c:pt idx="467">
                  <c:v>42472.0</c:v>
                </c:pt>
                <c:pt idx="468">
                  <c:v>42473.0</c:v>
                </c:pt>
                <c:pt idx="469">
                  <c:v>42474.0</c:v>
                </c:pt>
                <c:pt idx="470">
                  <c:v>42475.0</c:v>
                </c:pt>
                <c:pt idx="471">
                  <c:v>42476.0</c:v>
                </c:pt>
                <c:pt idx="472">
                  <c:v>42477.0</c:v>
                </c:pt>
                <c:pt idx="473">
                  <c:v>42478.0</c:v>
                </c:pt>
                <c:pt idx="474">
                  <c:v>42479.0</c:v>
                </c:pt>
                <c:pt idx="475">
                  <c:v>42480.0</c:v>
                </c:pt>
                <c:pt idx="476">
                  <c:v>42481.0</c:v>
                </c:pt>
                <c:pt idx="477">
                  <c:v>42482.0</c:v>
                </c:pt>
                <c:pt idx="478">
                  <c:v>42483.0</c:v>
                </c:pt>
                <c:pt idx="479">
                  <c:v>42484.0</c:v>
                </c:pt>
                <c:pt idx="480">
                  <c:v>42485.0</c:v>
                </c:pt>
                <c:pt idx="481">
                  <c:v>42486.0</c:v>
                </c:pt>
                <c:pt idx="482">
                  <c:v>42487.0</c:v>
                </c:pt>
                <c:pt idx="483">
                  <c:v>42488.0</c:v>
                </c:pt>
                <c:pt idx="484">
                  <c:v>42489.0</c:v>
                </c:pt>
                <c:pt idx="485">
                  <c:v>42490.0</c:v>
                </c:pt>
                <c:pt idx="486">
                  <c:v>42491.0</c:v>
                </c:pt>
                <c:pt idx="487">
                  <c:v>42492.0</c:v>
                </c:pt>
                <c:pt idx="488">
                  <c:v>42493.0</c:v>
                </c:pt>
                <c:pt idx="489">
                  <c:v>42494.0</c:v>
                </c:pt>
                <c:pt idx="490">
                  <c:v>42495.0</c:v>
                </c:pt>
                <c:pt idx="491">
                  <c:v>42496.0</c:v>
                </c:pt>
                <c:pt idx="492">
                  <c:v>42497.0</c:v>
                </c:pt>
                <c:pt idx="493">
                  <c:v>42498.0</c:v>
                </c:pt>
                <c:pt idx="494">
                  <c:v>42499.0</c:v>
                </c:pt>
                <c:pt idx="495">
                  <c:v>42500.0</c:v>
                </c:pt>
                <c:pt idx="496">
                  <c:v>42501.0</c:v>
                </c:pt>
                <c:pt idx="497">
                  <c:v>42502.0</c:v>
                </c:pt>
                <c:pt idx="498">
                  <c:v>42503.0</c:v>
                </c:pt>
                <c:pt idx="499">
                  <c:v>42504.0</c:v>
                </c:pt>
                <c:pt idx="500">
                  <c:v>42505.0</c:v>
                </c:pt>
                <c:pt idx="501">
                  <c:v>42506.0</c:v>
                </c:pt>
                <c:pt idx="502">
                  <c:v>42507.0</c:v>
                </c:pt>
                <c:pt idx="503">
                  <c:v>42508.0</c:v>
                </c:pt>
                <c:pt idx="504">
                  <c:v>42509.0</c:v>
                </c:pt>
                <c:pt idx="505">
                  <c:v>42510.0</c:v>
                </c:pt>
                <c:pt idx="506">
                  <c:v>42511.0</c:v>
                </c:pt>
                <c:pt idx="507">
                  <c:v>42512.0</c:v>
                </c:pt>
                <c:pt idx="508">
                  <c:v>42513.0</c:v>
                </c:pt>
                <c:pt idx="509">
                  <c:v>42514.0</c:v>
                </c:pt>
                <c:pt idx="510">
                  <c:v>42515.0</c:v>
                </c:pt>
                <c:pt idx="511">
                  <c:v>42516.0</c:v>
                </c:pt>
                <c:pt idx="512">
                  <c:v>42517.0</c:v>
                </c:pt>
                <c:pt idx="513">
                  <c:v>42518.0</c:v>
                </c:pt>
                <c:pt idx="514">
                  <c:v>42519.0</c:v>
                </c:pt>
                <c:pt idx="515">
                  <c:v>42520.0</c:v>
                </c:pt>
                <c:pt idx="516">
                  <c:v>42521.0</c:v>
                </c:pt>
                <c:pt idx="517">
                  <c:v>42522.0</c:v>
                </c:pt>
                <c:pt idx="518">
                  <c:v>42523.0</c:v>
                </c:pt>
                <c:pt idx="519">
                  <c:v>42524.0</c:v>
                </c:pt>
                <c:pt idx="520">
                  <c:v>42525.0</c:v>
                </c:pt>
                <c:pt idx="521">
                  <c:v>42526.0</c:v>
                </c:pt>
                <c:pt idx="522">
                  <c:v>42527.0</c:v>
                </c:pt>
                <c:pt idx="523">
                  <c:v>42528.0</c:v>
                </c:pt>
                <c:pt idx="524">
                  <c:v>42529.0</c:v>
                </c:pt>
                <c:pt idx="525">
                  <c:v>42530.0</c:v>
                </c:pt>
                <c:pt idx="526">
                  <c:v>42531.0</c:v>
                </c:pt>
                <c:pt idx="527">
                  <c:v>42532.0</c:v>
                </c:pt>
                <c:pt idx="528">
                  <c:v>42533.0</c:v>
                </c:pt>
                <c:pt idx="529">
                  <c:v>42534.0</c:v>
                </c:pt>
                <c:pt idx="530">
                  <c:v>42535.0</c:v>
                </c:pt>
                <c:pt idx="531">
                  <c:v>42536.0</c:v>
                </c:pt>
                <c:pt idx="532">
                  <c:v>42537.0</c:v>
                </c:pt>
                <c:pt idx="533">
                  <c:v>42538.0</c:v>
                </c:pt>
                <c:pt idx="534">
                  <c:v>42539.0</c:v>
                </c:pt>
                <c:pt idx="535">
                  <c:v>42540.0</c:v>
                </c:pt>
                <c:pt idx="536">
                  <c:v>42541.0</c:v>
                </c:pt>
                <c:pt idx="537">
                  <c:v>42542.0</c:v>
                </c:pt>
                <c:pt idx="538">
                  <c:v>42543.0</c:v>
                </c:pt>
                <c:pt idx="539">
                  <c:v>42544.0</c:v>
                </c:pt>
                <c:pt idx="540">
                  <c:v>42545.0</c:v>
                </c:pt>
                <c:pt idx="541">
                  <c:v>42546.0</c:v>
                </c:pt>
                <c:pt idx="542">
                  <c:v>42547.0</c:v>
                </c:pt>
                <c:pt idx="543">
                  <c:v>42548.0</c:v>
                </c:pt>
                <c:pt idx="544">
                  <c:v>42549.0</c:v>
                </c:pt>
                <c:pt idx="545">
                  <c:v>42550.0</c:v>
                </c:pt>
                <c:pt idx="546">
                  <c:v>42551.0</c:v>
                </c:pt>
              </c:numCache>
            </c:numRef>
          </c:cat>
          <c:val>
            <c:numRef>
              <c:f>'data in MWh'!$E$4:$E$550</c:f>
              <c:numCache>
                <c:formatCode>_-* #,##0.00_-;\-* #,##0.00_-;_-* "-"??_-;_-@_-</c:formatCode>
                <c:ptCount val="547"/>
                <c:pt idx="0">
                  <c:v>3568.696666666664</c:v>
                </c:pt>
                <c:pt idx="1">
                  <c:v>3349.7075</c:v>
                </c:pt>
                <c:pt idx="2">
                  <c:v>3404.05333333334</c:v>
                </c:pt>
                <c:pt idx="3">
                  <c:v>3314.989583333336</c:v>
                </c:pt>
                <c:pt idx="4">
                  <c:v>3324.048333333336</c:v>
                </c:pt>
                <c:pt idx="5">
                  <c:v>2880.305416666667</c:v>
                </c:pt>
                <c:pt idx="6">
                  <c:v>2987.03625</c:v>
                </c:pt>
                <c:pt idx="7">
                  <c:v>3173.637500000001</c:v>
                </c:pt>
                <c:pt idx="8">
                  <c:v>3501.55875</c:v>
                </c:pt>
                <c:pt idx="9">
                  <c:v>3456.13625</c:v>
                </c:pt>
                <c:pt idx="10">
                  <c:v>2449.04</c:v>
                </c:pt>
                <c:pt idx="11">
                  <c:v>2904.105</c:v>
                </c:pt>
                <c:pt idx="12">
                  <c:v>3781.905416666666</c:v>
                </c:pt>
                <c:pt idx="13">
                  <c:v>3914.602916666667</c:v>
                </c:pt>
                <c:pt idx="14">
                  <c:v>3868.66125</c:v>
                </c:pt>
                <c:pt idx="15">
                  <c:v>3793.25375</c:v>
                </c:pt>
                <c:pt idx="16">
                  <c:v>3562.75125</c:v>
                </c:pt>
                <c:pt idx="17">
                  <c:v>3613.229166666665</c:v>
                </c:pt>
                <c:pt idx="18">
                  <c:v>3575.156666666664</c:v>
                </c:pt>
                <c:pt idx="19">
                  <c:v>3574.776666666663</c:v>
                </c:pt>
                <c:pt idx="20">
                  <c:v>3564.905416666666</c:v>
                </c:pt>
                <c:pt idx="21">
                  <c:v>3464.85875</c:v>
                </c:pt>
                <c:pt idx="22">
                  <c:v>3435.127083333334</c:v>
                </c:pt>
                <c:pt idx="23">
                  <c:v>3415.826666666664</c:v>
                </c:pt>
                <c:pt idx="24">
                  <c:v>3791.66125</c:v>
                </c:pt>
                <c:pt idx="25">
                  <c:v>3866.6525</c:v>
                </c:pt>
                <c:pt idx="26">
                  <c:v>3669.994166666667</c:v>
                </c:pt>
                <c:pt idx="27">
                  <c:v>3797.76</c:v>
                </c:pt>
                <c:pt idx="28">
                  <c:v>3671.6775</c:v>
                </c:pt>
                <c:pt idx="29">
                  <c:v>3532.842916666666</c:v>
                </c:pt>
                <c:pt idx="30">
                  <c:v>3602.260208333333</c:v>
                </c:pt>
                <c:pt idx="31">
                  <c:v>3605.045833333336</c:v>
                </c:pt>
                <c:pt idx="32">
                  <c:v>3605.712083333334</c:v>
                </c:pt>
                <c:pt idx="33">
                  <c:v>3699.387083333335</c:v>
                </c:pt>
                <c:pt idx="34">
                  <c:v>3425.52125</c:v>
                </c:pt>
                <c:pt idx="35">
                  <c:v>3538.482083333334</c:v>
                </c:pt>
                <c:pt idx="36">
                  <c:v>3366.055416666667</c:v>
                </c:pt>
                <c:pt idx="37">
                  <c:v>3489.201666666664</c:v>
                </c:pt>
                <c:pt idx="38">
                  <c:v>3333.331250000002</c:v>
                </c:pt>
                <c:pt idx="39">
                  <c:v>3544.835416666667</c:v>
                </c:pt>
                <c:pt idx="40">
                  <c:v>2869.844583333336</c:v>
                </c:pt>
                <c:pt idx="41">
                  <c:v>3087.250416666666</c:v>
                </c:pt>
                <c:pt idx="42">
                  <c:v>3442.107083333334</c:v>
                </c:pt>
                <c:pt idx="43">
                  <c:v>3692.695</c:v>
                </c:pt>
                <c:pt idx="44">
                  <c:v>3668.666249999994</c:v>
                </c:pt>
                <c:pt idx="45">
                  <c:v>3746.00875</c:v>
                </c:pt>
                <c:pt idx="46">
                  <c:v>3547.44375</c:v>
                </c:pt>
                <c:pt idx="47">
                  <c:v>3424.107916666666</c:v>
                </c:pt>
                <c:pt idx="48">
                  <c:v>3271.662499999998</c:v>
                </c:pt>
                <c:pt idx="49">
                  <c:v>3371.17375</c:v>
                </c:pt>
                <c:pt idx="50">
                  <c:v>3407.776666666663</c:v>
                </c:pt>
                <c:pt idx="51">
                  <c:v>3433.027916666666</c:v>
                </c:pt>
                <c:pt idx="52">
                  <c:v>3661.065833333336</c:v>
                </c:pt>
                <c:pt idx="53">
                  <c:v>3623.1125</c:v>
                </c:pt>
                <c:pt idx="54">
                  <c:v>3419.627083333334</c:v>
                </c:pt>
                <c:pt idx="55">
                  <c:v>3063.230833333335</c:v>
                </c:pt>
                <c:pt idx="56">
                  <c:v>3018.301666666667</c:v>
                </c:pt>
                <c:pt idx="57">
                  <c:v>3036.551666666667</c:v>
                </c:pt>
                <c:pt idx="58">
                  <c:v>2886.872916666667</c:v>
                </c:pt>
                <c:pt idx="59">
                  <c:v>2777.6025</c:v>
                </c:pt>
                <c:pt idx="60">
                  <c:v>3283.467083333336</c:v>
                </c:pt>
                <c:pt idx="61">
                  <c:v>3405.997916666667</c:v>
                </c:pt>
                <c:pt idx="62">
                  <c:v>3232.977500000002</c:v>
                </c:pt>
                <c:pt idx="63">
                  <c:v>3260.378333333337</c:v>
                </c:pt>
                <c:pt idx="64">
                  <c:v>3311.220416666665</c:v>
                </c:pt>
                <c:pt idx="65">
                  <c:v>3322.479583333336</c:v>
                </c:pt>
                <c:pt idx="66">
                  <c:v>3504.99625</c:v>
                </c:pt>
                <c:pt idx="67">
                  <c:v>3437.515416666667</c:v>
                </c:pt>
                <c:pt idx="68">
                  <c:v>3484.649166666666</c:v>
                </c:pt>
                <c:pt idx="69">
                  <c:v>2676.543750000001</c:v>
                </c:pt>
                <c:pt idx="70">
                  <c:v>2813.292916666667</c:v>
                </c:pt>
                <c:pt idx="71">
                  <c:v>3061.9025</c:v>
                </c:pt>
                <c:pt idx="72">
                  <c:v>3133.639166666666</c:v>
                </c:pt>
                <c:pt idx="73">
                  <c:v>3477.6525</c:v>
                </c:pt>
                <c:pt idx="74">
                  <c:v>3602.075000000001</c:v>
                </c:pt>
                <c:pt idx="75">
                  <c:v>3013.86125</c:v>
                </c:pt>
                <c:pt idx="76">
                  <c:v>3084.624583333334</c:v>
                </c:pt>
                <c:pt idx="77">
                  <c:v>3626.710416666667</c:v>
                </c:pt>
                <c:pt idx="78">
                  <c:v>3485.105</c:v>
                </c:pt>
                <c:pt idx="79">
                  <c:v>3152.133750000002</c:v>
                </c:pt>
                <c:pt idx="80">
                  <c:v>3175.648333333335</c:v>
                </c:pt>
                <c:pt idx="81">
                  <c:v>3346.709583333334</c:v>
                </c:pt>
                <c:pt idx="82">
                  <c:v>3600.499583333336</c:v>
                </c:pt>
                <c:pt idx="83">
                  <c:v>3469.7425</c:v>
                </c:pt>
                <c:pt idx="84">
                  <c:v>3243.192916666667</c:v>
                </c:pt>
                <c:pt idx="85">
                  <c:v>3417.775</c:v>
                </c:pt>
                <c:pt idx="86">
                  <c:v>3866.285833333335</c:v>
                </c:pt>
                <c:pt idx="87">
                  <c:v>3914.75</c:v>
                </c:pt>
                <c:pt idx="88">
                  <c:v>3817.84333333334</c:v>
                </c:pt>
                <c:pt idx="89">
                  <c:v>3465.363333333337</c:v>
                </c:pt>
                <c:pt idx="90">
                  <c:v>3551.365</c:v>
                </c:pt>
                <c:pt idx="91">
                  <c:v>3639.469583333336</c:v>
                </c:pt>
                <c:pt idx="92">
                  <c:v>3744.769583333333</c:v>
                </c:pt>
                <c:pt idx="93">
                  <c:v>3567.642083333334</c:v>
                </c:pt>
                <c:pt idx="94">
                  <c:v>3467.32</c:v>
                </c:pt>
                <c:pt idx="95">
                  <c:v>3485.557083333335</c:v>
                </c:pt>
                <c:pt idx="96">
                  <c:v>3224.312500000002</c:v>
                </c:pt>
                <c:pt idx="97">
                  <c:v>3210.448333333336</c:v>
                </c:pt>
                <c:pt idx="98">
                  <c:v>3136.561666666665</c:v>
                </c:pt>
                <c:pt idx="99">
                  <c:v>3262.775</c:v>
                </c:pt>
                <c:pt idx="100">
                  <c:v>3273.895833333337</c:v>
                </c:pt>
                <c:pt idx="101">
                  <c:v>2988.722083333334</c:v>
                </c:pt>
                <c:pt idx="102">
                  <c:v>2915.431250000002</c:v>
                </c:pt>
                <c:pt idx="103">
                  <c:v>3005.218333333336</c:v>
                </c:pt>
                <c:pt idx="104">
                  <c:v>3021.977083333336</c:v>
                </c:pt>
                <c:pt idx="105">
                  <c:v>3107.315833333337</c:v>
                </c:pt>
                <c:pt idx="106">
                  <c:v>3077.59</c:v>
                </c:pt>
                <c:pt idx="107">
                  <c:v>2906.86125</c:v>
                </c:pt>
                <c:pt idx="108">
                  <c:v>3104.502916666667</c:v>
                </c:pt>
                <c:pt idx="109">
                  <c:v>3137.670833333336</c:v>
                </c:pt>
                <c:pt idx="110">
                  <c:v>3118.10125</c:v>
                </c:pt>
                <c:pt idx="111">
                  <c:v>3013.712916666667</c:v>
                </c:pt>
                <c:pt idx="112">
                  <c:v>2923.671666666666</c:v>
                </c:pt>
                <c:pt idx="113">
                  <c:v>2879.662916666667</c:v>
                </c:pt>
                <c:pt idx="114">
                  <c:v>2813.366249999999</c:v>
                </c:pt>
                <c:pt idx="115">
                  <c:v>2834.298333333336</c:v>
                </c:pt>
                <c:pt idx="116">
                  <c:v>2804.630833333335</c:v>
                </c:pt>
                <c:pt idx="117">
                  <c:v>2788.689583333334</c:v>
                </c:pt>
                <c:pt idx="118">
                  <c:v>2748.03875</c:v>
                </c:pt>
                <c:pt idx="119">
                  <c:v>2749.8425</c:v>
                </c:pt>
                <c:pt idx="120">
                  <c:v>2762.836250000001</c:v>
                </c:pt>
                <c:pt idx="121">
                  <c:v>2979.06125</c:v>
                </c:pt>
                <c:pt idx="122">
                  <c:v>3073.054166666667</c:v>
                </c:pt>
                <c:pt idx="123">
                  <c:v>2867.120416666666</c:v>
                </c:pt>
                <c:pt idx="124">
                  <c:v>2817.047916666666</c:v>
                </c:pt>
                <c:pt idx="125">
                  <c:v>2836.1525</c:v>
                </c:pt>
                <c:pt idx="126">
                  <c:v>2345.702499999998</c:v>
                </c:pt>
                <c:pt idx="127">
                  <c:v>2269.924583333335</c:v>
                </c:pt>
                <c:pt idx="128">
                  <c:v>2838.02625</c:v>
                </c:pt>
                <c:pt idx="129">
                  <c:v>2524.374166666667</c:v>
                </c:pt>
                <c:pt idx="130">
                  <c:v>2862.857500000002</c:v>
                </c:pt>
                <c:pt idx="131">
                  <c:v>3277.72375</c:v>
                </c:pt>
                <c:pt idx="132">
                  <c:v>3312.185416666667</c:v>
                </c:pt>
                <c:pt idx="133">
                  <c:v>3139.465416666666</c:v>
                </c:pt>
                <c:pt idx="134">
                  <c:v>3236.734166666666</c:v>
                </c:pt>
                <c:pt idx="135">
                  <c:v>3039.1975</c:v>
                </c:pt>
                <c:pt idx="136">
                  <c:v>2867.452916666667</c:v>
                </c:pt>
                <c:pt idx="137">
                  <c:v>2632.125</c:v>
                </c:pt>
                <c:pt idx="138">
                  <c:v>2779.3025</c:v>
                </c:pt>
                <c:pt idx="139">
                  <c:v>2720.686249999994</c:v>
                </c:pt>
                <c:pt idx="140">
                  <c:v>2346.059583333336</c:v>
                </c:pt>
                <c:pt idx="141">
                  <c:v>1533.334583333333</c:v>
                </c:pt>
                <c:pt idx="142">
                  <c:v>1348.232083333333</c:v>
                </c:pt>
                <c:pt idx="143">
                  <c:v>850.9987500000005</c:v>
                </c:pt>
                <c:pt idx="144">
                  <c:v>46.19750000000001</c:v>
                </c:pt>
                <c:pt idx="145">
                  <c:v>847.9674999999987</c:v>
                </c:pt>
                <c:pt idx="146">
                  <c:v>2172.811250000003</c:v>
                </c:pt>
                <c:pt idx="147">
                  <c:v>2880.336250000001</c:v>
                </c:pt>
                <c:pt idx="148">
                  <c:v>2690.37333333334</c:v>
                </c:pt>
                <c:pt idx="149">
                  <c:v>3062.304583333335</c:v>
                </c:pt>
                <c:pt idx="150">
                  <c:v>3085.77</c:v>
                </c:pt>
                <c:pt idx="151">
                  <c:v>3293.03333333334</c:v>
                </c:pt>
                <c:pt idx="152">
                  <c:v>3091.722916666666</c:v>
                </c:pt>
                <c:pt idx="153">
                  <c:v>3048.646666666659</c:v>
                </c:pt>
                <c:pt idx="154">
                  <c:v>2791.148333333335</c:v>
                </c:pt>
                <c:pt idx="155">
                  <c:v>2828.922083333335</c:v>
                </c:pt>
                <c:pt idx="156">
                  <c:v>2943.41625</c:v>
                </c:pt>
                <c:pt idx="157">
                  <c:v>2838.139166666666</c:v>
                </c:pt>
                <c:pt idx="158">
                  <c:v>3281.840416666666</c:v>
                </c:pt>
                <c:pt idx="159">
                  <c:v>3184.164166666665</c:v>
                </c:pt>
                <c:pt idx="160">
                  <c:v>3365.480833333336</c:v>
                </c:pt>
                <c:pt idx="161">
                  <c:v>3175.909166666667</c:v>
                </c:pt>
                <c:pt idx="162">
                  <c:v>3003.711250000001</c:v>
                </c:pt>
                <c:pt idx="163">
                  <c:v>3203.847499999999</c:v>
                </c:pt>
                <c:pt idx="164">
                  <c:v>3264.064166666665</c:v>
                </c:pt>
                <c:pt idx="165">
                  <c:v>3496.512916666667</c:v>
                </c:pt>
                <c:pt idx="166">
                  <c:v>3584.822083333335</c:v>
                </c:pt>
                <c:pt idx="167">
                  <c:v>3542.864166666666</c:v>
                </c:pt>
                <c:pt idx="168">
                  <c:v>3480.449166666667</c:v>
                </c:pt>
                <c:pt idx="169">
                  <c:v>3435.669583333334</c:v>
                </c:pt>
                <c:pt idx="170">
                  <c:v>3196.002916666667</c:v>
                </c:pt>
                <c:pt idx="171">
                  <c:v>3373.447916666667</c:v>
                </c:pt>
                <c:pt idx="172">
                  <c:v>3540.937916666667</c:v>
                </c:pt>
                <c:pt idx="173">
                  <c:v>3678.145</c:v>
                </c:pt>
                <c:pt idx="174">
                  <c:v>3856.679166666667</c:v>
                </c:pt>
                <c:pt idx="175">
                  <c:v>3642.77</c:v>
                </c:pt>
                <c:pt idx="176">
                  <c:v>3781.928333333336</c:v>
                </c:pt>
                <c:pt idx="177">
                  <c:v>3681.566666666663</c:v>
                </c:pt>
                <c:pt idx="178">
                  <c:v>3640.835833333337</c:v>
                </c:pt>
                <c:pt idx="179">
                  <c:v>3708.891250000002</c:v>
                </c:pt>
                <c:pt idx="180">
                  <c:v>3831.797500000001</c:v>
                </c:pt>
                <c:pt idx="181">
                  <c:v>2768.688333333336</c:v>
                </c:pt>
                <c:pt idx="182">
                  <c:v>2981.789166666665</c:v>
                </c:pt>
                <c:pt idx="183">
                  <c:v>3571.579583333335</c:v>
                </c:pt>
                <c:pt idx="184">
                  <c:v>3643.631666666667</c:v>
                </c:pt>
                <c:pt idx="185">
                  <c:v>3565.091666666666</c:v>
                </c:pt>
                <c:pt idx="186">
                  <c:v>3766.87333333334</c:v>
                </c:pt>
                <c:pt idx="187">
                  <c:v>3773.895833333338</c:v>
                </c:pt>
                <c:pt idx="188">
                  <c:v>3604.63625</c:v>
                </c:pt>
                <c:pt idx="189">
                  <c:v>3586.554166666666</c:v>
                </c:pt>
                <c:pt idx="190">
                  <c:v>3479.299583333335</c:v>
                </c:pt>
                <c:pt idx="191">
                  <c:v>3573.065833333333</c:v>
                </c:pt>
                <c:pt idx="192">
                  <c:v>3592.820833333336</c:v>
                </c:pt>
                <c:pt idx="193">
                  <c:v>3958.222083333334</c:v>
                </c:pt>
                <c:pt idx="194">
                  <c:v>4001.031666666666</c:v>
                </c:pt>
                <c:pt idx="195">
                  <c:v>4006.415000000002</c:v>
                </c:pt>
                <c:pt idx="196">
                  <c:v>3983.958333333338</c:v>
                </c:pt>
                <c:pt idx="197">
                  <c:v>3950.432499999999</c:v>
                </c:pt>
                <c:pt idx="198">
                  <c:v>4027.486250000001</c:v>
                </c:pt>
                <c:pt idx="199">
                  <c:v>3746.958333333337</c:v>
                </c:pt>
                <c:pt idx="200">
                  <c:v>3672.261666666664</c:v>
                </c:pt>
                <c:pt idx="201">
                  <c:v>3818.721666666665</c:v>
                </c:pt>
                <c:pt idx="202">
                  <c:v>3833.455833333337</c:v>
                </c:pt>
                <c:pt idx="203">
                  <c:v>3929.098333333337</c:v>
                </c:pt>
                <c:pt idx="204">
                  <c:v>3931.846666666665</c:v>
                </c:pt>
                <c:pt idx="205">
                  <c:v>3787.972083333336</c:v>
                </c:pt>
                <c:pt idx="206">
                  <c:v>3742.660833333335</c:v>
                </c:pt>
                <c:pt idx="207">
                  <c:v>3759.365833333336</c:v>
                </c:pt>
                <c:pt idx="208">
                  <c:v>3988.680416666666</c:v>
                </c:pt>
                <c:pt idx="209">
                  <c:v>3984.455833333337</c:v>
                </c:pt>
                <c:pt idx="210">
                  <c:v>4031.602083333334</c:v>
                </c:pt>
                <c:pt idx="211">
                  <c:v>3945.899583333336</c:v>
                </c:pt>
                <c:pt idx="212">
                  <c:v>3865.65375</c:v>
                </c:pt>
                <c:pt idx="213">
                  <c:v>3862.466666666664</c:v>
                </c:pt>
                <c:pt idx="214">
                  <c:v>3862.60625</c:v>
                </c:pt>
                <c:pt idx="215">
                  <c:v>3817.120416666666</c:v>
                </c:pt>
                <c:pt idx="216">
                  <c:v>4133.79041666667</c:v>
                </c:pt>
                <c:pt idx="217">
                  <c:v>4105.202916666665</c:v>
                </c:pt>
                <c:pt idx="218">
                  <c:v>3981.640833333333</c:v>
                </c:pt>
                <c:pt idx="219">
                  <c:v>3821.967916666666</c:v>
                </c:pt>
                <c:pt idx="220">
                  <c:v>3711.651666666666</c:v>
                </c:pt>
                <c:pt idx="221">
                  <c:v>3973.53875</c:v>
                </c:pt>
                <c:pt idx="222">
                  <c:v>3877.709583333334</c:v>
                </c:pt>
                <c:pt idx="223">
                  <c:v>3980.977916666667</c:v>
                </c:pt>
                <c:pt idx="224">
                  <c:v>3876.938333333337</c:v>
                </c:pt>
                <c:pt idx="225">
                  <c:v>3928.737500000001</c:v>
                </c:pt>
                <c:pt idx="226">
                  <c:v>3841.221666666664</c:v>
                </c:pt>
                <c:pt idx="227">
                  <c:v>3688.867500000001</c:v>
                </c:pt>
                <c:pt idx="228">
                  <c:v>3582.96125</c:v>
                </c:pt>
                <c:pt idx="229">
                  <c:v>3882.934166666667</c:v>
                </c:pt>
                <c:pt idx="230">
                  <c:v>3807.272083333334</c:v>
                </c:pt>
                <c:pt idx="231">
                  <c:v>3617.195416666667</c:v>
                </c:pt>
                <c:pt idx="232">
                  <c:v>3689.680833333334</c:v>
                </c:pt>
                <c:pt idx="233">
                  <c:v>3925.798749999998</c:v>
                </c:pt>
                <c:pt idx="234">
                  <c:v>3957.361666666666</c:v>
                </c:pt>
                <c:pt idx="235">
                  <c:v>3780.089583333333</c:v>
                </c:pt>
                <c:pt idx="236">
                  <c:v>3997.80625</c:v>
                </c:pt>
                <c:pt idx="237">
                  <c:v>4131.71125</c:v>
                </c:pt>
                <c:pt idx="238">
                  <c:v>4109.760833333335</c:v>
                </c:pt>
                <c:pt idx="239">
                  <c:v>4037.555000000001</c:v>
                </c:pt>
                <c:pt idx="240">
                  <c:v>4078.416666666665</c:v>
                </c:pt>
                <c:pt idx="241">
                  <c:v>4029.831250000002</c:v>
                </c:pt>
                <c:pt idx="242">
                  <c:v>3763.402083333335</c:v>
                </c:pt>
                <c:pt idx="243">
                  <c:v>3825.822916666668</c:v>
                </c:pt>
                <c:pt idx="244">
                  <c:v>4066.494583333335</c:v>
                </c:pt>
                <c:pt idx="245">
                  <c:v>4028.525833333336</c:v>
                </c:pt>
                <c:pt idx="246">
                  <c:v>3859.245833333335</c:v>
                </c:pt>
                <c:pt idx="247">
                  <c:v>3774.950833333337</c:v>
                </c:pt>
                <c:pt idx="248">
                  <c:v>3843.98875</c:v>
                </c:pt>
                <c:pt idx="249">
                  <c:v>3689.262083333332</c:v>
                </c:pt>
                <c:pt idx="250">
                  <c:v>3865.455416666667</c:v>
                </c:pt>
                <c:pt idx="251">
                  <c:v>4167.371666666675</c:v>
                </c:pt>
                <c:pt idx="252">
                  <c:v>4091.626250000001</c:v>
                </c:pt>
                <c:pt idx="253">
                  <c:v>3673.765416666666</c:v>
                </c:pt>
                <c:pt idx="254">
                  <c:v>4112.064166666678</c:v>
                </c:pt>
                <c:pt idx="255">
                  <c:v>3808.86</c:v>
                </c:pt>
                <c:pt idx="256">
                  <c:v>3776.009166666667</c:v>
                </c:pt>
                <c:pt idx="257">
                  <c:v>3991.707083333333</c:v>
                </c:pt>
                <c:pt idx="258">
                  <c:v>4013.386249999999</c:v>
                </c:pt>
                <c:pt idx="259">
                  <c:v>4078.350833333337</c:v>
                </c:pt>
                <c:pt idx="260">
                  <c:v>4046.845416666667</c:v>
                </c:pt>
                <c:pt idx="261">
                  <c:v>3987.274583333334</c:v>
                </c:pt>
                <c:pt idx="262">
                  <c:v>4068.87333333334</c:v>
                </c:pt>
                <c:pt idx="263">
                  <c:v>3860.381666666667</c:v>
                </c:pt>
                <c:pt idx="264">
                  <c:v>4109.06375</c:v>
                </c:pt>
                <c:pt idx="265">
                  <c:v>4270.427083333328</c:v>
                </c:pt>
                <c:pt idx="266">
                  <c:v>3754.047916666666</c:v>
                </c:pt>
                <c:pt idx="267">
                  <c:v>3851.640416666666</c:v>
                </c:pt>
                <c:pt idx="268">
                  <c:v>3827.887083333335</c:v>
                </c:pt>
                <c:pt idx="269">
                  <c:v>4008.532916666667</c:v>
                </c:pt>
                <c:pt idx="270">
                  <c:v>3693.899583333336</c:v>
                </c:pt>
                <c:pt idx="271">
                  <c:v>3619.697083333335</c:v>
                </c:pt>
                <c:pt idx="272">
                  <c:v>3872.004583333335</c:v>
                </c:pt>
                <c:pt idx="273">
                  <c:v>4058.119166666667</c:v>
                </c:pt>
                <c:pt idx="274">
                  <c:v>3701.662083333333</c:v>
                </c:pt>
                <c:pt idx="275">
                  <c:v>3210.3925</c:v>
                </c:pt>
                <c:pt idx="276">
                  <c:v>3187.534583333336</c:v>
                </c:pt>
                <c:pt idx="277">
                  <c:v>3406.500833333336</c:v>
                </c:pt>
                <c:pt idx="278">
                  <c:v>3373.184583333333</c:v>
                </c:pt>
                <c:pt idx="279">
                  <c:v>3630.250416666666</c:v>
                </c:pt>
                <c:pt idx="280">
                  <c:v>3533.594166666666</c:v>
                </c:pt>
                <c:pt idx="281">
                  <c:v>3819.41333333334</c:v>
                </c:pt>
                <c:pt idx="282">
                  <c:v>3291.117500000001</c:v>
                </c:pt>
                <c:pt idx="283">
                  <c:v>3760.530833333336</c:v>
                </c:pt>
                <c:pt idx="284">
                  <c:v>3870.185833333336</c:v>
                </c:pt>
                <c:pt idx="285">
                  <c:v>3947.348333333336</c:v>
                </c:pt>
                <c:pt idx="286">
                  <c:v>3870.105833333335</c:v>
                </c:pt>
                <c:pt idx="287">
                  <c:v>4091.722499999998</c:v>
                </c:pt>
                <c:pt idx="288">
                  <c:v>4251.099583333334</c:v>
                </c:pt>
                <c:pt idx="289">
                  <c:v>3900.734583333335</c:v>
                </c:pt>
                <c:pt idx="290">
                  <c:v>3654.600833333335</c:v>
                </c:pt>
                <c:pt idx="291">
                  <c:v>3859.20125</c:v>
                </c:pt>
                <c:pt idx="292">
                  <c:v>3664.84125</c:v>
                </c:pt>
                <c:pt idx="293">
                  <c:v>4018.714166666666</c:v>
                </c:pt>
                <c:pt idx="294">
                  <c:v>3927.795833333336</c:v>
                </c:pt>
                <c:pt idx="295">
                  <c:v>3915.463750000002</c:v>
                </c:pt>
                <c:pt idx="296">
                  <c:v>3860.469166666666</c:v>
                </c:pt>
                <c:pt idx="297">
                  <c:v>3960.821666666667</c:v>
                </c:pt>
                <c:pt idx="298">
                  <c:v>3921.365833333336</c:v>
                </c:pt>
                <c:pt idx="299">
                  <c:v>3748.287916666667</c:v>
                </c:pt>
                <c:pt idx="300">
                  <c:v>3996.649166666666</c:v>
                </c:pt>
                <c:pt idx="301">
                  <c:v>4089.994166666667</c:v>
                </c:pt>
                <c:pt idx="302">
                  <c:v>4122.498749999999</c:v>
                </c:pt>
                <c:pt idx="303">
                  <c:v>3935.385416666667</c:v>
                </c:pt>
                <c:pt idx="304">
                  <c:v>3755.736666666663</c:v>
                </c:pt>
                <c:pt idx="305">
                  <c:v>3873.337500000002</c:v>
                </c:pt>
                <c:pt idx="306">
                  <c:v>3976.920416666666</c:v>
                </c:pt>
                <c:pt idx="307">
                  <c:v>3937.58875</c:v>
                </c:pt>
                <c:pt idx="308">
                  <c:v>4089.550416666667</c:v>
                </c:pt>
                <c:pt idx="309">
                  <c:v>4157.891250000002</c:v>
                </c:pt>
                <c:pt idx="310">
                  <c:v>4052.762083333333</c:v>
                </c:pt>
                <c:pt idx="311">
                  <c:v>4165.005833333334</c:v>
                </c:pt>
                <c:pt idx="312">
                  <c:v>4168.84</c:v>
                </c:pt>
                <c:pt idx="313">
                  <c:v>4239.453333333327</c:v>
                </c:pt>
                <c:pt idx="314">
                  <c:v>4054.066249999998</c:v>
                </c:pt>
                <c:pt idx="315">
                  <c:v>3999.05333333334</c:v>
                </c:pt>
                <c:pt idx="316">
                  <c:v>3915.69875</c:v>
                </c:pt>
                <c:pt idx="317">
                  <c:v>4071.367500000001</c:v>
                </c:pt>
                <c:pt idx="318">
                  <c:v>3682.315000000002</c:v>
                </c:pt>
                <c:pt idx="319">
                  <c:v>3724.887083333335</c:v>
                </c:pt>
                <c:pt idx="320">
                  <c:v>3870.227083333333</c:v>
                </c:pt>
                <c:pt idx="321">
                  <c:v>2881.555833333336</c:v>
                </c:pt>
                <c:pt idx="322">
                  <c:v>3849.125</c:v>
                </c:pt>
                <c:pt idx="323">
                  <c:v>4075.532916666667</c:v>
                </c:pt>
                <c:pt idx="324">
                  <c:v>4158.904583333328</c:v>
                </c:pt>
                <c:pt idx="325">
                  <c:v>4190.007916666667</c:v>
                </c:pt>
                <c:pt idx="326">
                  <c:v>4342.475416666667</c:v>
                </c:pt>
                <c:pt idx="327">
                  <c:v>4362.302500000003</c:v>
                </c:pt>
                <c:pt idx="328">
                  <c:v>4357.789166666671</c:v>
                </c:pt>
                <c:pt idx="329">
                  <c:v>4043.1525</c:v>
                </c:pt>
                <c:pt idx="330">
                  <c:v>4009.59333333334</c:v>
                </c:pt>
                <c:pt idx="331">
                  <c:v>4061.1025</c:v>
                </c:pt>
                <c:pt idx="332">
                  <c:v>3801.432916666667</c:v>
                </c:pt>
                <c:pt idx="333">
                  <c:v>3827.466666666664</c:v>
                </c:pt>
                <c:pt idx="334">
                  <c:v>3661.576249999999</c:v>
                </c:pt>
                <c:pt idx="335">
                  <c:v>4001.716666666664</c:v>
                </c:pt>
                <c:pt idx="336">
                  <c:v>3949.354166666667</c:v>
                </c:pt>
                <c:pt idx="337">
                  <c:v>3673.828333333336</c:v>
                </c:pt>
                <c:pt idx="338">
                  <c:v>3692.400416666666</c:v>
                </c:pt>
                <c:pt idx="339">
                  <c:v>3813.796666666663</c:v>
                </c:pt>
                <c:pt idx="340">
                  <c:v>3920.071250000002</c:v>
                </c:pt>
                <c:pt idx="341">
                  <c:v>3688.639583333335</c:v>
                </c:pt>
                <c:pt idx="342">
                  <c:v>3921.066666666663</c:v>
                </c:pt>
                <c:pt idx="343">
                  <c:v>3843.225833333335</c:v>
                </c:pt>
                <c:pt idx="344">
                  <c:v>3857.705416666666</c:v>
                </c:pt>
                <c:pt idx="345">
                  <c:v>3858.0175</c:v>
                </c:pt>
                <c:pt idx="346">
                  <c:v>3651.824583333336</c:v>
                </c:pt>
                <c:pt idx="347">
                  <c:v>4009.500833333336</c:v>
                </c:pt>
                <c:pt idx="348">
                  <c:v>3832.290833333336</c:v>
                </c:pt>
                <c:pt idx="349">
                  <c:v>3107.308750000001</c:v>
                </c:pt>
                <c:pt idx="350">
                  <c:v>2917.34</c:v>
                </c:pt>
                <c:pt idx="351">
                  <c:v>3144.519583333336</c:v>
                </c:pt>
                <c:pt idx="352">
                  <c:v>3504.684583333334</c:v>
                </c:pt>
                <c:pt idx="353">
                  <c:v>3758.168333333336</c:v>
                </c:pt>
                <c:pt idx="354">
                  <c:v>3920.266666666658</c:v>
                </c:pt>
                <c:pt idx="355">
                  <c:v>3839.49875</c:v>
                </c:pt>
                <c:pt idx="356">
                  <c:v>3916.77125</c:v>
                </c:pt>
                <c:pt idx="357">
                  <c:v>3987.336666666666</c:v>
                </c:pt>
                <c:pt idx="358">
                  <c:v>4102.800833333332</c:v>
                </c:pt>
                <c:pt idx="359">
                  <c:v>4177.736250000001</c:v>
                </c:pt>
                <c:pt idx="360">
                  <c:v>4094.866666666664</c:v>
                </c:pt>
                <c:pt idx="361">
                  <c:v>4143.868750000001</c:v>
                </c:pt>
                <c:pt idx="362">
                  <c:v>4039.4025</c:v>
                </c:pt>
                <c:pt idx="363">
                  <c:v>3922.800833333336</c:v>
                </c:pt>
                <c:pt idx="364">
                  <c:v>3948.145</c:v>
                </c:pt>
                <c:pt idx="365">
                  <c:v>3960.089583333333</c:v>
                </c:pt>
                <c:pt idx="366">
                  <c:v>3941.680416666666</c:v>
                </c:pt>
                <c:pt idx="367">
                  <c:v>3803.418750000001</c:v>
                </c:pt>
                <c:pt idx="368">
                  <c:v>3844.164166666665</c:v>
                </c:pt>
                <c:pt idx="369">
                  <c:v>3898.125</c:v>
                </c:pt>
                <c:pt idx="370">
                  <c:v>3963.335833333337</c:v>
                </c:pt>
                <c:pt idx="371">
                  <c:v>4156.584166666671</c:v>
                </c:pt>
                <c:pt idx="372">
                  <c:v>4034.716249999998</c:v>
                </c:pt>
                <c:pt idx="373">
                  <c:v>3800.207083333333</c:v>
                </c:pt>
                <c:pt idx="374">
                  <c:v>3888.184999999998</c:v>
                </c:pt>
                <c:pt idx="375">
                  <c:v>3900.92625</c:v>
                </c:pt>
                <c:pt idx="376">
                  <c:v>3936.257083333335</c:v>
                </c:pt>
                <c:pt idx="377">
                  <c:v>4126.738333333325</c:v>
                </c:pt>
                <c:pt idx="378">
                  <c:v>4004.807083333335</c:v>
                </c:pt>
                <c:pt idx="379">
                  <c:v>4071.895000000002</c:v>
                </c:pt>
                <c:pt idx="380">
                  <c:v>3887.168333333335</c:v>
                </c:pt>
                <c:pt idx="381">
                  <c:v>4119.55166666668</c:v>
                </c:pt>
                <c:pt idx="382">
                  <c:v>4229.985416666666</c:v>
                </c:pt>
                <c:pt idx="383">
                  <c:v>4182.360000000002</c:v>
                </c:pt>
                <c:pt idx="384">
                  <c:v>4137.698333333333</c:v>
                </c:pt>
                <c:pt idx="385">
                  <c:v>4152.058333333332</c:v>
                </c:pt>
                <c:pt idx="386">
                  <c:v>4090.845</c:v>
                </c:pt>
                <c:pt idx="387">
                  <c:v>3821.88125</c:v>
                </c:pt>
                <c:pt idx="388">
                  <c:v>3981.30375</c:v>
                </c:pt>
                <c:pt idx="389">
                  <c:v>4078.245416666666</c:v>
                </c:pt>
                <c:pt idx="390">
                  <c:v>4380.28625</c:v>
                </c:pt>
                <c:pt idx="391">
                  <c:v>4180.56166666668</c:v>
                </c:pt>
                <c:pt idx="392">
                  <c:v>3983.029166666667</c:v>
                </c:pt>
                <c:pt idx="393">
                  <c:v>3969.364166666667</c:v>
                </c:pt>
                <c:pt idx="394">
                  <c:v>4055.808333333336</c:v>
                </c:pt>
                <c:pt idx="395">
                  <c:v>4304.724583333334</c:v>
                </c:pt>
                <c:pt idx="396">
                  <c:v>4223.69875</c:v>
                </c:pt>
                <c:pt idx="397">
                  <c:v>4462.737499999997</c:v>
                </c:pt>
                <c:pt idx="398">
                  <c:v>3877.445833333336</c:v>
                </c:pt>
                <c:pt idx="399">
                  <c:v>3962.729166666665</c:v>
                </c:pt>
                <c:pt idx="400">
                  <c:v>4246.220833333334</c:v>
                </c:pt>
                <c:pt idx="401">
                  <c:v>4102.6875</c:v>
                </c:pt>
                <c:pt idx="402">
                  <c:v>4130.208333333328</c:v>
                </c:pt>
                <c:pt idx="403">
                  <c:v>4212.320833333333</c:v>
                </c:pt>
                <c:pt idx="404">
                  <c:v>4187.51666666668</c:v>
                </c:pt>
                <c:pt idx="405">
                  <c:v>4021.675</c:v>
                </c:pt>
                <c:pt idx="406">
                  <c:v>4068.504166666666</c:v>
                </c:pt>
                <c:pt idx="407">
                  <c:v>3548.245833333333</c:v>
                </c:pt>
                <c:pt idx="408">
                  <c:v>3236.814166666667</c:v>
                </c:pt>
                <c:pt idx="409">
                  <c:v>3485.005833333335</c:v>
                </c:pt>
                <c:pt idx="410">
                  <c:v>3679.316666666666</c:v>
                </c:pt>
                <c:pt idx="411">
                  <c:v>3811.1925</c:v>
                </c:pt>
                <c:pt idx="412">
                  <c:v>3716.867083333335</c:v>
                </c:pt>
                <c:pt idx="413">
                  <c:v>3578.522083333334</c:v>
                </c:pt>
                <c:pt idx="414">
                  <c:v>3644.586666666659</c:v>
                </c:pt>
                <c:pt idx="415">
                  <c:v>3901.410833333336</c:v>
                </c:pt>
                <c:pt idx="416">
                  <c:v>4018.647916666667</c:v>
                </c:pt>
                <c:pt idx="417">
                  <c:v>4155.642083333333</c:v>
                </c:pt>
                <c:pt idx="418">
                  <c:v>3989.727083333333</c:v>
                </c:pt>
                <c:pt idx="419">
                  <c:v>3625.42125</c:v>
                </c:pt>
                <c:pt idx="420">
                  <c:v>3531.882083333335</c:v>
                </c:pt>
                <c:pt idx="421">
                  <c:v>3437.892083333336</c:v>
                </c:pt>
                <c:pt idx="422">
                  <c:v>3594.712083333334</c:v>
                </c:pt>
                <c:pt idx="423">
                  <c:v>3854.069583333335</c:v>
                </c:pt>
                <c:pt idx="424">
                  <c:v>4046.813750000002</c:v>
                </c:pt>
                <c:pt idx="425">
                  <c:v>3756.595</c:v>
                </c:pt>
                <c:pt idx="426">
                  <c:v>3932.824583333335</c:v>
                </c:pt>
                <c:pt idx="427">
                  <c:v>3858.018333333337</c:v>
                </c:pt>
                <c:pt idx="428">
                  <c:v>3940.863750000002</c:v>
                </c:pt>
                <c:pt idx="429">
                  <c:v>3289.572083333335</c:v>
                </c:pt>
                <c:pt idx="430">
                  <c:v>3760.290416666667</c:v>
                </c:pt>
                <c:pt idx="431">
                  <c:v>3449.530833333336</c:v>
                </c:pt>
                <c:pt idx="432">
                  <c:v>2361.660833333335</c:v>
                </c:pt>
                <c:pt idx="433">
                  <c:v>2590.545</c:v>
                </c:pt>
                <c:pt idx="434">
                  <c:v>1793.738750000001</c:v>
                </c:pt>
                <c:pt idx="435">
                  <c:v>3134.004166666666</c:v>
                </c:pt>
                <c:pt idx="436">
                  <c:v>3806.724166666665</c:v>
                </c:pt>
                <c:pt idx="437">
                  <c:v>3240.925833333336</c:v>
                </c:pt>
                <c:pt idx="438">
                  <c:v>3507.516666666664</c:v>
                </c:pt>
                <c:pt idx="439">
                  <c:v>3801.037083333335</c:v>
                </c:pt>
                <c:pt idx="440">
                  <c:v>3468.78125</c:v>
                </c:pt>
                <c:pt idx="441">
                  <c:v>3633.912083333335</c:v>
                </c:pt>
                <c:pt idx="442">
                  <c:v>3434.819166666667</c:v>
                </c:pt>
                <c:pt idx="443">
                  <c:v>3596.0925</c:v>
                </c:pt>
                <c:pt idx="444">
                  <c:v>3569.465416666667</c:v>
                </c:pt>
                <c:pt idx="445">
                  <c:v>3347.043750000001</c:v>
                </c:pt>
                <c:pt idx="446">
                  <c:v>3605.02625</c:v>
                </c:pt>
                <c:pt idx="447">
                  <c:v>3630.577916666667</c:v>
                </c:pt>
                <c:pt idx="448">
                  <c:v>3664.625</c:v>
                </c:pt>
                <c:pt idx="449">
                  <c:v>3066.129583333335</c:v>
                </c:pt>
                <c:pt idx="450">
                  <c:v>3504.862916666667</c:v>
                </c:pt>
                <c:pt idx="451">
                  <c:v>3573.257916666667</c:v>
                </c:pt>
                <c:pt idx="452">
                  <c:v>3854.069583333335</c:v>
                </c:pt>
                <c:pt idx="453">
                  <c:v>3541.796666666663</c:v>
                </c:pt>
                <c:pt idx="454">
                  <c:v>3426.415833333337</c:v>
                </c:pt>
                <c:pt idx="455">
                  <c:v>2704.099166666666</c:v>
                </c:pt>
                <c:pt idx="456">
                  <c:v>3198.292083333334</c:v>
                </c:pt>
                <c:pt idx="457">
                  <c:v>3207.580833333335</c:v>
                </c:pt>
                <c:pt idx="458">
                  <c:v>3200.432083333335</c:v>
                </c:pt>
                <c:pt idx="459">
                  <c:v>2726.557916666667</c:v>
                </c:pt>
                <c:pt idx="460">
                  <c:v>2699.435</c:v>
                </c:pt>
                <c:pt idx="461">
                  <c:v>2916.547916666667</c:v>
                </c:pt>
                <c:pt idx="462">
                  <c:v>3035.368333333336</c:v>
                </c:pt>
                <c:pt idx="463">
                  <c:v>2719.185833333335</c:v>
                </c:pt>
                <c:pt idx="464">
                  <c:v>2284.048749999998</c:v>
                </c:pt>
                <c:pt idx="465">
                  <c:v>2886.655833333335</c:v>
                </c:pt>
                <c:pt idx="466">
                  <c:v>3306.54125</c:v>
                </c:pt>
                <c:pt idx="467">
                  <c:v>3300.605416666667</c:v>
                </c:pt>
                <c:pt idx="468">
                  <c:v>3247.332083333336</c:v>
                </c:pt>
                <c:pt idx="469">
                  <c:v>2999.780833333334</c:v>
                </c:pt>
                <c:pt idx="470">
                  <c:v>2976.385</c:v>
                </c:pt>
                <c:pt idx="471">
                  <c:v>3257.400416666667</c:v>
                </c:pt>
                <c:pt idx="472">
                  <c:v>3408.080833333335</c:v>
                </c:pt>
                <c:pt idx="473">
                  <c:v>3285.262083333333</c:v>
                </c:pt>
                <c:pt idx="474">
                  <c:v>3019.409583333336</c:v>
                </c:pt>
                <c:pt idx="475">
                  <c:v>3018.945416666667</c:v>
                </c:pt>
                <c:pt idx="476">
                  <c:v>3362.150416666667</c:v>
                </c:pt>
                <c:pt idx="477">
                  <c:v>3188.960416666667</c:v>
                </c:pt>
                <c:pt idx="478">
                  <c:v>2716.844166666667</c:v>
                </c:pt>
                <c:pt idx="479">
                  <c:v>3393.03625</c:v>
                </c:pt>
                <c:pt idx="480">
                  <c:v>2560.242083333333</c:v>
                </c:pt>
                <c:pt idx="481">
                  <c:v>2293.562916666667</c:v>
                </c:pt>
                <c:pt idx="482">
                  <c:v>3469.152916666666</c:v>
                </c:pt>
                <c:pt idx="483">
                  <c:v>3382.907083333336</c:v>
                </c:pt>
                <c:pt idx="484">
                  <c:v>3662.2</c:v>
                </c:pt>
                <c:pt idx="485">
                  <c:v>3571.457500000002</c:v>
                </c:pt>
                <c:pt idx="486">
                  <c:v>3458.317083333336</c:v>
                </c:pt>
                <c:pt idx="487">
                  <c:v>3470.662499999998</c:v>
                </c:pt>
                <c:pt idx="488">
                  <c:v>3412.126666666659</c:v>
                </c:pt>
                <c:pt idx="489">
                  <c:v>3486.362083333335</c:v>
                </c:pt>
                <c:pt idx="490">
                  <c:v>3297.329166666666</c:v>
                </c:pt>
                <c:pt idx="491">
                  <c:v>2500.082083333333</c:v>
                </c:pt>
                <c:pt idx="492">
                  <c:v>2355.642083333334</c:v>
                </c:pt>
                <c:pt idx="493">
                  <c:v>2527.565416666667</c:v>
                </c:pt>
                <c:pt idx="494">
                  <c:v>2782.215416666666</c:v>
                </c:pt>
                <c:pt idx="495">
                  <c:v>2605.656666666664</c:v>
                </c:pt>
                <c:pt idx="496">
                  <c:v>2473.38125</c:v>
                </c:pt>
                <c:pt idx="497">
                  <c:v>2033.662083333332</c:v>
                </c:pt>
                <c:pt idx="498">
                  <c:v>2544.161666666664</c:v>
                </c:pt>
                <c:pt idx="499">
                  <c:v>2558.499583333336</c:v>
                </c:pt>
                <c:pt idx="500">
                  <c:v>2047.41</c:v>
                </c:pt>
                <c:pt idx="501">
                  <c:v>2393.977916666667</c:v>
                </c:pt>
                <c:pt idx="502">
                  <c:v>1976.17</c:v>
                </c:pt>
                <c:pt idx="503">
                  <c:v>1790.55</c:v>
                </c:pt>
                <c:pt idx="504">
                  <c:v>2535.089166666666</c:v>
                </c:pt>
                <c:pt idx="505">
                  <c:v>2662.265416666666</c:v>
                </c:pt>
                <c:pt idx="506">
                  <c:v>2881.981666666666</c:v>
                </c:pt>
                <c:pt idx="507">
                  <c:v>2775.185833333336</c:v>
                </c:pt>
                <c:pt idx="508">
                  <c:v>2515.205833333335</c:v>
                </c:pt>
                <c:pt idx="509">
                  <c:v>2213.135416666667</c:v>
                </c:pt>
                <c:pt idx="510">
                  <c:v>2350.849166666666</c:v>
                </c:pt>
                <c:pt idx="511">
                  <c:v>2385.70375</c:v>
                </c:pt>
                <c:pt idx="512">
                  <c:v>2162.865833333336</c:v>
                </c:pt>
                <c:pt idx="513">
                  <c:v>2460.80875</c:v>
                </c:pt>
                <c:pt idx="514">
                  <c:v>1978.333333333331</c:v>
                </c:pt>
                <c:pt idx="515">
                  <c:v>2529.881666666667</c:v>
                </c:pt>
                <c:pt idx="516">
                  <c:v>2652.776666666663</c:v>
                </c:pt>
                <c:pt idx="517">
                  <c:v>2431.079583333336</c:v>
                </c:pt>
                <c:pt idx="518">
                  <c:v>2324.5525</c:v>
                </c:pt>
                <c:pt idx="519">
                  <c:v>2774.106666666659</c:v>
                </c:pt>
                <c:pt idx="520">
                  <c:v>2691.5375</c:v>
                </c:pt>
                <c:pt idx="521">
                  <c:v>2535.289583333333</c:v>
                </c:pt>
                <c:pt idx="522">
                  <c:v>2422.75375</c:v>
                </c:pt>
                <c:pt idx="523">
                  <c:v>2101.315833333337</c:v>
                </c:pt>
                <c:pt idx="524">
                  <c:v>2102.062083333333</c:v>
                </c:pt>
                <c:pt idx="525">
                  <c:v>2087.332500000002</c:v>
                </c:pt>
                <c:pt idx="526">
                  <c:v>2317.652916666666</c:v>
                </c:pt>
                <c:pt idx="527">
                  <c:v>2076.870000000002</c:v>
                </c:pt>
                <c:pt idx="528">
                  <c:v>2256.007916666667</c:v>
                </c:pt>
                <c:pt idx="529">
                  <c:v>2484.380416666666</c:v>
                </c:pt>
                <c:pt idx="530">
                  <c:v>2444.9</c:v>
                </c:pt>
                <c:pt idx="531">
                  <c:v>2548.914166666667</c:v>
                </c:pt>
                <c:pt idx="532">
                  <c:v>2311.30333333334</c:v>
                </c:pt>
                <c:pt idx="533">
                  <c:v>1954.270833333333</c:v>
                </c:pt>
                <c:pt idx="534">
                  <c:v>1825.793333333332</c:v>
                </c:pt>
                <c:pt idx="535">
                  <c:v>1603.896666666667</c:v>
                </c:pt>
                <c:pt idx="536">
                  <c:v>1680.757916666667</c:v>
                </c:pt>
                <c:pt idx="537">
                  <c:v>1854.765</c:v>
                </c:pt>
                <c:pt idx="538">
                  <c:v>1716.400416666667</c:v>
                </c:pt>
                <c:pt idx="539">
                  <c:v>1645.665416666666</c:v>
                </c:pt>
                <c:pt idx="540">
                  <c:v>1792.24125</c:v>
                </c:pt>
                <c:pt idx="541">
                  <c:v>1484.803333333332</c:v>
                </c:pt>
                <c:pt idx="542">
                  <c:v>1931.74375</c:v>
                </c:pt>
                <c:pt idx="543">
                  <c:v>2003.390416666666</c:v>
                </c:pt>
                <c:pt idx="544">
                  <c:v>1967.438333333333</c:v>
                </c:pt>
                <c:pt idx="545">
                  <c:v>2567.760833333334</c:v>
                </c:pt>
                <c:pt idx="546">
                  <c:v>2607.165833333336</c:v>
                </c:pt>
              </c:numCache>
            </c:numRef>
          </c:val>
          <c:smooth val="0"/>
        </c:ser>
        <c:ser>
          <c:idx val="1"/>
          <c:order val="1"/>
          <c:tx>
            <c:v>30-day Moving Average</c:v>
          </c:tx>
          <c:spPr>
            <a:ln w="31750" cmpd="sng">
              <a:solidFill>
                <a:schemeClr val="accent3">
                  <a:lumMod val="75000"/>
                </a:schemeClr>
              </a:solidFill>
              <a:prstDash val="sysDash"/>
            </a:ln>
          </c:spPr>
          <c:marker>
            <c:symbol val="none"/>
          </c:marker>
          <c:cat>
            <c:numRef>
              <c:f>'data in MWh'!$A$4:$A$550</c:f>
              <c:numCache>
                <c:formatCode>[$-409]d\-mmm\-yyyy;@</c:formatCode>
                <c:ptCount val="547"/>
                <c:pt idx="0">
                  <c:v>42005.0</c:v>
                </c:pt>
                <c:pt idx="1">
                  <c:v>42006.0</c:v>
                </c:pt>
                <c:pt idx="2">
                  <c:v>42007.0</c:v>
                </c:pt>
                <c:pt idx="3">
                  <c:v>42008.0</c:v>
                </c:pt>
                <c:pt idx="4">
                  <c:v>42009.0</c:v>
                </c:pt>
                <c:pt idx="5">
                  <c:v>42010.0</c:v>
                </c:pt>
                <c:pt idx="6">
                  <c:v>42011.0</c:v>
                </c:pt>
                <c:pt idx="7">
                  <c:v>42012.0</c:v>
                </c:pt>
                <c:pt idx="8">
                  <c:v>42013.0</c:v>
                </c:pt>
                <c:pt idx="9">
                  <c:v>42014.0</c:v>
                </c:pt>
                <c:pt idx="10">
                  <c:v>42015.0</c:v>
                </c:pt>
                <c:pt idx="11">
                  <c:v>42016.0</c:v>
                </c:pt>
                <c:pt idx="12">
                  <c:v>42017.0</c:v>
                </c:pt>
                <c:pt idx="13">
                  <c:v>42018.0</c:v>
                </c:pt>
                <c:pt idx="14">
                  <c:v>42019.0</c:v>
                </c:pt>
                <c:pt idx="15">
                  <c:v>42020.0</c:v>
                </c:pt>
                <c:pt idx="16">
                  <c:v>42021.0</c:v>
                </c:pt>
                <c:pt idx="17">
                  <c:v>42022.0</c:v>
                </c:pt>
                <c:pt idx="18">
                  <c:v>42023.0</c:v>
                </c:pt>
                <c:pt idx="19">
                  <c:v>42024.0</c:v>
                </c:pt>
                <c:pt idx="20">
                  <c:v>42025.0</c:v>
                </c:pt>
                <c:pt idx="21">
                  <c:v>42026.0</c:v>
                </c:pt>
                <c:pt idx="22">
                  <c:v>42027.0</c:v>
                </c:pt>
                <c:pt idx="23">
                  <c:v>42028.0</c:v>
                </c:pt>
                <c:pt idx="24">
                  <c:v>42029.0</c:v>
                </c:pt>
                <c:pt idx="25">
                  <c:v>42030.0</c:v>
                </c:pt>
                <c:pt idx="26">
                  <c:v>42031.0</c:v>
                </c:pt>
                <c:pt idx="27">
                  <c:v>42032.0</c:v>
                </c:pt>
                <c:pt idx="28">
                  <c:v>42033.0</c:v>
                </c:pt>
                <c:pt idx="29">
                  <c:v>42034.0</c:v>
                </c:pt>
                <c:pt idx="30">
                  <c:v>42035.0</c:v>
                </c:pt>
                <c:pt idx="31">
                  <c:v>42036.0</c:v>
                </c:pt>
                <c:pt idx="32">
                  <c:v>42037.0</c:v>
                </c:pt>
                <c:pt idx="33">
                  <c:v>42038.0</c:v>
                </c:pt>
                <c:pt idx="34">
                  <c:v>42039.0</c:v>
                </c:pt>
                <c:pt idx="35">
                  <c:v>42040.0</c:v>
                </c:pt>
                <c:pt idx="36">
                  <c:v>42041.0</c:v>
                </c:pt>
                <c:pt idx="37">
                  <c:v>42042.0</c:v>
                </c:pt>
                <c:pt idx="38">
                  <c:v>42043.0</c:v>
                </c:pt>
                <c:pt idx="39">
                  <c:v>42044.0</c:v>
                </c:pt>
                <c:pt idx="40">
                  <c:v>42045.0</c:v>
                </c:pt>
                <c:pt idx="41">
                  <c:v>42046.0</c:v>
                </c:pt>
                <c:pt idx="42">
                  <c:v>42047.0</c:v>
                </c:pt>
                <c:pt idx="43">
                  <c:v>42048.0</c:v>
                </c:pt>
                <c:pt idx="44">
                  <c:v>42049.0</c:v>
                </c:pt>
                <c:pt idx="45">
                  <c:v>42050.0</c:v>
                </c:pt>
                <c:pt idx="46">
                  <c:v>42051.0</c:v>
                </c:pt>
                <c:pt idx="47">
                  <c:v>42052.0</c:v>
                </c:pt>
                <c:pt idx="48">
                  <c:v>42053.0</c:v>
                </c:pt>
                <c:pt idx="49">
                  <c:v>42054.0</c:v>
                </c:pt>
                <c:pt idx="50">
                  <c:v>42055.0</c:v>
                </c:pt>
                <c:pt idx="51">
                  <c:v>42056.0</c:v>
                </c:pt>
                <c:pt idx="52">
                  <c:v>42057.0</c:v>
                </c:pt>
                <c:pt idx="53">
                  <c:v>42058.0</c:v>
                </c:pt>
                <c:pt idx="54">
                  <c:v>42059.0</c:v>
                </c:pt>
                <c:pt idx="55">
                  <c:v>42060.0</c:v>
                </c:pt>
                <c:pt idx="56">
                  <c:v>42061.0</c:v>
                </c:pt>
                <c:pt idx="57">
                  <c:v>42062.0</c:v>
                </c:pt>
                <c:pt idx="58">
                  <c:v>42063.0</c:v>
                </c:pt>
                <c:pt idx="59">
                  <c:v>42064.0</c:v>
                </c:pt>
                <c:pt idx="60">
                  <c:v>42065.0</c:v>
                </c:pt>
                <c:pt idx="61">
                  <c:v>42066.0</c:v>
                </c:pt>
                <c:pt idx="62">
                  <c:v>42067.0</c:v>
                </c:pt>
                <c:pt idx="63">
                  <c:v>42068.0</c:v>
                </c:pt>
                <c:pt idx="64">
                  <c:v>42069.0</c:v>
                </c:pt>
                <c:pt idx="65">
                  <c:v>42070.0</c:v>
                </c:pt>
                <c:pt idx="66">
                  <c:v>42071.0</c:v>
                </c:pt>
                <c:pt idx="67">
                  <c:v>42072.0</c:v>
                </c:pt>
                <c:pt idx="68">
                  <c:v>42073.0</c:v>
                </c:pt>
                <c:pt idx="69">
                  <c:v>42074.0</c:v>
                </c:pt>
                <c:pt idx="70">
                  <c:v>42075.0</c:v>
                </c:pt>
                <c:pt idx="71">
                  <c:v>42076.0</c:v>
                </c:pt>
                <c:pt idx="72">
                  <c:v>42077.0</c:v>
                </c:pt>
                <c:pt idx="73">
                  <c:v>42078.0</c:v>
                </c:pt>
                <c:pt idx="74">
                  <c:v>42079.0</c:v>
                </c:pt>
                <c:pt idx="75">
                  <c:v>42080.0</c:v>
                </c:pt>
                <c:pt idx="76">
                  <c:v>42081.0</c:v>
                </c:pt>
                <c:pt idx="77">
                  <c:v>42082.0</c:v>
                </c:pt>
                <c:pt idx="78">
                  <c:v>42083.0</c:v>
                </c:pt>
                <c:pt idx="79">
                  <c:v>42084.0</c:v>
                </c:pt>
                <c:pt idx="80">
                  <c:v>42085.0</c:v>
                </c:pt>
                <c:pt idx="81">
                  <c:v>42086.0</c:v>
                </c:pt>
                <c:pt idx="82">
                  <c:v>42087.0</c:v>
                </c:pt>
                <c:pt idx="83">
                  <c:v>42088.0</c:v>
                </c:pt>
                <c:pt idx="84">
                  <c:v>42089.0</c:v>
                </c:pt>
                <c:pt idx="85">
                  <c:v>42090.0</c:v>
                </c:pt>
                <c:pt idx="86">
                  <c:v>42091.0</c:v>
                </c:pt>
                <c:pt idx="87">
                  <c:v>42092.0</c:v>
                </c:pt>
                <c:pt idx="88">
                  <c:v>42093.0</c:v>
                </c:pt>
                <c:pt idx="89">
                  <c:v>42094.0</c:v>
                </c:pt>
                <c:pt idx="90">
                  <c:v>42095.0</c:v>
                </c:pt>
                <c:pt idx="91">
                  <c:v>42096.0</c:v>
                </c:pt>
                <c:pt idx="92">
                  <c:v>42097.0</c:v>
                </c:pt>
                <c:pt idx="93">
                  <c:v>42098.0</c:v>
                </c:pt>
                <c:pt idx="94">
                  <c:v>42099.0</c:v>
                </c:pt>
                <c:pt idx="95">
                  <c:v>42100.0</c:v>
                </c:pt>
                <c:pt idx="96">
                  <c:v>42101.0</c:v>
                </c:pt>
                <c:pt idx="97">
                  <c:v>42102.0</c:v>
                </c:pt>
                <c:pt idx="98">
                  <c:v>42103.0</c:v>
                </c:pt>
                <c:pt idx="99">
                  <c:v>42104.0</c:v>
                </c:pt>
                <c:pt idx="100">
                  <c:v>42105.0</c:v>
                </c:pt>
                <c:pt idx="101">
                  <c:v>42106.0</c:v>
                </c:pt>
                <c:pt idx="102">
                  <c:v>42107.0</c:v>
                </c:pt>
                <c:pt idx="103">
                  <c:v>42108.0</c:v>
                </c:pt>
                <c:pt idx="104">
                  <c:v>42109.0</c:v>
                </c:pt>
                <c:pt idx="105">
                  <c:v>42110.0</c:v>
                </c:pt>
                <c:pt idx="106">
                  <c:v>42111.0</c:v>
                </c:pt>
                <c:pt idx="107">
                  <c:v>42112.0</c:v>
                </c:pt>
                <c:pt idx="108">
                  <c:v>42113.0</c:v>
                </c:pt>
                <c:pt idx="109">
                  <c:v>42114.0</c:v>
                </c:pt>
                <c:pt idx="110">
                  <c:v>42115.0</c:v>
                </c:pt>
                <c:pt idx="111">
                  <c:v>42116.0</c:v>
                </c:pt>
                <c:pt idx="112">
                  <c:v>42117.0</c:v>
                </c:pt>
                <c:pt idx="113">
                  <c:v>42118.0</c:v>
                </c:pt>
                <c:pt idx="114">
                  <c:v>42119.0</c:v>
                </c:pt>
                <c:pt idx="115">
                  <c:v>42120.0</c:v>
                </c:pt>
                <c:pt idx="116">
                  <c:v>42121.0</c:v>
                </c:pt>
                <c:pt idx="117">
                  <c:v>42122.0</c:v>
                </c:pt>
                <c:pt idx="118">
                  <c:v>42123.0</c:v>
                </c:pt>
                <c:pt idx="119">
                  <c:v>42124.0</c:v>
                </c:pt>
                <c:pt idx="120">
                  <c:v>42125.0</c:v>
                </c:pt>
                <c:pt idx="121">
                  <c:v>42126.0</c:v>
                </c:pt>
                <c:pt idx="122">
                  <c:v>42127.0</c:v>
                </c:pt>
                <c:pt idx="123">
                  <c:v>42128.0</c:v>
                </c:pt>
                <c:pt idx="124">
                  <c:v>42129.0</c:v>
                </c:pt>
                <c:pt idx="125">
                  <c:v>42130.0</c:v>
                </c:pt>
                <c:pt idx="126">
                  <c:v>42131.0</c:v>
                </c:pt>
                <c:pt idx="127">
                  <c:v>42132.0</c:v>
                </c:pt>
                <c:pt idx="128">
                  <c:v>42133.0</c:v>
                </c:pt>
                <c:pt idx="129">
                  <c:v>42134.0</c:v>
                </c:pt>
                <c:pt idx="130">
                  <c:v>42135.0</c:v>
                </c:pt>
                <c:pt idx="131">
                  <c:v>42136.0</c:v>
                </c:pt>
                <c:pt idx="132">
                  <c:v>42137.0</c:v>
                </c:pt>
                <c:pt idx="133">
                  <c:v>42138.0</c:v>
                </c:pt>
                <c:pt idx="134">
                  <c:v>42139.0</c:v>
                </c:pt>
                <c:pt idx="135">
                  <c:v>42140.0</c:v>
                </c:pt>
                <c:pt idx="136">
                  <c:v>42141.0</c:v>
                </c:pt>
                <c:pt idx="137">
                  <c:v>42142.0</c:v>
                </c:pt>
                <c:pt idx="138">
                  <c:v>42143.0</c:v>
                </c:pt>
                <c:pt idx="139">
                  <c:v>42144.0</c:v>
                </c:pt>
                <c:pt idx="140">
                  <c:v>42145.0</c:v>
                </c:pt>
                <c:pt idx="141">
                  <c:v>42146.0</c:v>
                </c:pt>
                <c:pt idx="142">
                  <c:v>42147.0</c:v>
                </c:pt>
                <c:pt idx="143">
                  <c:v>42148.0</c:v>
                </c:pt>
                <c:pt idx="144">
                  <c:v>42149.0</c:v>
                </c:pt>
                <c:pt idx="145">
                  <c:v>42150.0</c:v>
                </c:pt>
                <c:pt idx="146">
                  <c:v>42151.0</c:v>
                </c:pt>
                <c:pt idx="147">
                  <c:v>42152.0</c:v>
                </c:pt>
                <c:pt idx="148">
                  <c:v>42153.0</c:v>
                </c:pt>
                <c:pt idx="149">
                  <c:v>42154.0</c:v>
                </c:pt>
                <c:pt idx="150">
                  <c:v>42155.0</c:v>
                </c:pt>
                <c:pt idx="151">
                  <c:v>42156.0</c:v>
                </c:pt>
                <c:pt idx="152">
                  <c:v>42157.0</c:v>
                </c:pt>
                <c:pt idx="153">
                  <c:v>42158.0</c:v>
                </c:pt>
                <c:pt idx="154">
                  <c:v>42159.0</c:v>
                </c:pt>
                <c:pt idx="155">
                  <c:v>42160.0</c:v>
                </c:pt>
                <c:pt idx="156">
                  <c:v>42161.0</c:v>
                </c:pt>
                <c:pt idx="157">
                  <c:v>42162.0</c:v>
                </c:pt>
                <c:pt idx="158">
                  <c:v>42163.0</c:v>
                </c:pt>
                <c:pt idx="159">
                  <c:v>42164.0</c:v>
                </c:pt>
                <c:pt idx="160">
                  <c:v>42165.0</c:v>
                </c:pt>
                <c:pt idx="161">
                  <c:v>42166.0</c:v>
                </c:pt>
                <c:pt idx="162">
                  <c:v>42167.0</c:v>
                </c:pt>
                <c:pt idx="163">
                  <c:v>42168.0</c:v>
                </c:pt>
                <c:pt idx="164">
                  <c:v>42169.0</c:v>
                </c:pt>
                <c:pt idx="165">
                  <c:v>42170.0</c:v>
                </c:pt>
                <c:pt idx="166">
                  <c:v>42171.0</c:v>
                </c:pt>
                <c:pt idx="167">
                  <c:v>42172.0</c:v>
                </c:pt>
                <c:pt idx="168">
                  <c:v>42173.0</c:v>
                </c:pt>
                <c:pt idx="169">
                  <c:v>42174.0</c:v>
                </c:pt>
                <c:pt idx="170">
                  <c:v>42175.0</c:v>
                </c:pt>
                <c:pt idx="171">
                  <c:v>42176.0</c:v>
                </c:pt>
                <c:pt idx="172">
                  <c:v>42177.0</c:v>
                </c:pt>
                <c:pt idx="173">
                  <c:v>42178.0</c:v>
                </c:pt>
                <c:pt idx="174">
                  <c:v>42179.0</c:v>
                </c:pt>
                <c:pt idx="175">
                  <c:v>42180.0</c:v>
                </c:pt>
                <c:pt idx="176">
                  <c:v>42181.0</c:v>
                </c:pt>
                <c:pt idx="177">
                  <c:v>42182.0</c:v>
                </c:pt>
                <c:pt idx="178">
                  <c:v>42183.0</c:v>
                </c:pt>
                <c:pt idx="179">
                  <c:v>42184.0</c:v>
                </c:pt>
                <c:pt idx="180">
                  <c:v>42185.0</c:v>
                </c:pt>
                <c:pt idx="181">
                  <c:v>42186.0</c:v>
                </c:pt>
                <c:pt idx="182">
                  <c:v>42187.0</c:v>
                </c:pt>
                <c:pt idx="183">
                  <c:v>42188.0</c:v>
                </c:pt>
                <c:pt idx="184">
                  <c:v>42189.0</c:v>
                </c:pt>
                <c:pt idx="185">
                  <c:v>42190.0</c:v>
                </c:pt>
                <c:pt idx="186">
                  <c:v>42191.0</c:v>
                </c:pt>
                <c:pt idx="187">
                  <c:v>42192.0</c:v>
                </c:pt>
                <c:pt idx="188">
                  <c:v>42193.0</c:v>
                </c:pt>
                <c:pt idx="189">
                  <c:v>42194.0</c:v>
                </c:pt>
                <c:pt idx="190">
                  <c:v>42195.0</c:v>
                </c:pt>
                <c:pt idx="191">
                  <c:v>42196.0</c:v>
                </c:pt>
                <c:pt idx="192">
                  <c:v>42197.0</c:v>
                </c:pt>
                <c:pt idx="193">
                  <c:v>42198.0</c:v>
                </c:pt>
                <c:pt idx="194">
                  <c:v>42199.0</c:v>
                </c:pt>
                <c:pt idx="195">
                  <c:v>42200.0</c:v>
                </c:pt>
                <c:pt idx="196">
                  <c:v>42201.0</c:v>
                </c:pt>
                <c:pt idx="197">
                  <c:v>42202.0</c:v>
                </c:pt>
                <c:pt idx="198">
                  <c:v>42203.0</c:v>
                </c:pt>
                <c:pt idx="199">
                  <c:v>42204.0</c:v>
                </c:pt>
                <c:pt idx="200">
                  <c:v>42205.0</c:v>
                </c:pt>
                <c:pt idx="201">
                  <c:v>42206.0</c:v>
                </c:pt>
                <c:pt idx="202">
                  <c:v>42207.0</c:v>
                </c:pt>
                <c:pt idx="203">
                  <c:v>42208.0</c:v>
                </c:pt>
                <c:pt idx="204">
                  <c:v>42209.0</c:v>
                </c:pt>
                <c:pt idx="205">
                  <c:v>42210.0</c:v>
                </c:pt>
                <c:pt idx="206">
                  <c:v>42211.0</c:v>
                </c:pt>
                <c:pt idx="207">
                  <c:v>42212.0</c:v>
                </c:pt>
                <c:pt idx="208">
                  <c:v>42213.0</c:v>
                </c:pt>
                <c:pt idx="209">
                  <c:v>42214.0</c:v>
                </c:pt>
                <c:pt idx="210">
                  <c:v>42215.0</c:v>
                </c:pt>
                <c:pt idx="211">
                  <c:v>42216.0</c:v>
                </c:pt>
                <c:pt idx="212">
                  <c:v>42217.0</c:v>
                </c:pt>
                <c:pt idx="213">
                  <c:v>42218.0</c:v>
                </c:pt>
                <c:pt idx="214">
                  <c:v>42219.0</c:v>
                </c:pt>
                <c:pt idx="215">
                  <c:v>42220.0</c:v>
                </c:pt>
                <c:pt idx="216">
                  <c:v>42221.0</c:v>
                </c:pt>
                <c:pt idx="217">
                  <c:v>42222.0</c:v>
                </c:pt>
                <c:pt idx="218">
                  <c:v>42223.0</c:v>
                </c:pt>
                <c:pt idx="219">
                  <c:v>42224.0</c:v>
                </c:pt>
                <c:pt idx="220">
                  <c:v>42225.0</c:v>
                </c:pt>
                <c:pt idx="221">
                  <c:v>42226.0</c:v>
                </c:pt>
                <c:pt idx="222">
                  <c:v>42227.0</c:v>
                </c:pt>
                <c:pt idx="223">
                  <c:v>42228.0</c:v>
                </c:pt>
                <c:pt idx="224">
                  <c:v>42229.0</c:v>
                </c:pt>
                <c:pt idx="225">
                  <c:v>42230.0</c:v>
                </c:pt>
                <c:pt idx="226">
                  <c:v>42231.0</c:v>
                </c:pt>
                <c:pt idx="227">
                  <c:v>42232.0</c:v>
                </c:pt>
                <c:pt idx="228">
                  <c:v>42233.0</c:v>
                </c:pt>
                <c:pt idx="229">
                  <c:v>42234.0</c:v>
                </c:pt>
                <c:pt idx="230">
                  <c:v>42235.0</c:v>
                </c:pt>
                <c:pt idx="231">
                  <c:v>42236.0</c:v>
                </c:pt>
                <c:pt idx="232">
                  <c:v>42237.0</c:v>
                </c:pt>
                <c:pt idx="233">
                  <c:v>42238.0</c:v>
                </c:pt>
                <c:pt idx="234">
                  <c:v>42239.0</c:v>
                </c:pt>
                <c:pt idx="235">
                  <c:v>42240.0</c:v>
                </c:pt>
                <c:pt idx="236">
                  <c:v>42241.0</c:v>
                </c:pt>
                <c:pt idx="237">
                  <c:v>42242.0</c:v>
                </c:pt>
                <c:pt idx="238">
                  <c:v>42243.0</c:v>
                </c:pt>
                <c:pt idx="239">
                  <c:v>42244.0</c:v>
                </c:pt>
                <c:pt idx="240">
                  <c:v>42245.0</c:v>
                </c:pt>
                <c:pt idx="241">
                  <c:v>42246.0</c:v>
                </c:pt>
                <c:pt idx="242">
                  <c:v>42247.0</c:v>
                </c:pt>
                <c:pt idx="243">
                  <c:v>42248.0</c:v>
                </c:pt>
                <c:pt idx="244">
                  <c:v>42249.0</c:v>
                </c:pt>
                <c:pt idx="245">
                  <c:v>42250.0</c:v>
                </c:pt>
                <c:pt idx="246">
                  <c:v>42251.0</c:v>
                </c:pt>
                <c:pt idx="247">
                  <c:v>42252.0</c:v>
                </c:pt>
                <c:pt idx="248">
                  <c:v>42253.0</c:v>
                </c:pt>
                <c:pt idx="249">
                  <c:v>42254.0</c:v>
                </c:pt>
                <c:pt idx="250">
                  <c:v>42255.0</c:v>
                </c:pt>
                <c:pt idx="251">
                  <c:v>42256.0</c:v>
                </c:pt>
                <c:pt idx="252">
                  <c:v>42257.0</c:v>
                </c:pt>
                <c:pt idx="253">
                  <c:v>42258.0</c:v>
                </c:pt>
                <c:pt idx="254">
                  <c:v>42259.0</c:v>
                </c:pt>
                <c:pt idx="255">
                  <c:v>42260.0</c:v>
                </c:pt>
                <c:pt idx="256">
                  <c:v>42261.0</c:v>
                </c:pt>
                <c:pt idx="257">
                  <c:v>42262.0</c:v>
                </c:pt>
                <c:pt idx="258">
                  <c:v>42263.0</c:v>
                </c:pt>
                <c:pt idx="259">
                  <c:v>42264.0</c:v>
                </c:pt>
                <c:pt idx="260">
                  <c:v>42265.0</c:v>
                </c:pt>
                <c:pt idx="261">
                  <c:v>42266.0</c:v>
                </c:pt>
                <c:pt idx="262">
                  <c:v>42267.0</c:v>
                </c:pt>
                <c:pt idx="263">
                  <c:v>42268.0</c:v>
                </c:pt>
                <c:pt idx="264">
                  <c:v>42269.0</c:v>
                </c:pt>
                <c:pt idx="265">
                  <c:v>42270.0</c:v>
                </c:pt>
                <c:pt idx="266">
                  <c:v>42271.0</c:v>
                </c:pt>
                <c:pt idx="267">
                  <c:v>42272.0</c:v>
                </c:pt>
                <c:pt idx="268">
                  <c:v>42273.0</c:v>
                </c:pt>
                <c:pt idx="269">
                  <c:v>42274.0</c:v>
                </c:pt>
                <c:pt idx="270">
                  <c:v>42275.0</c:v>
                </c:pt>
                <c:pt idx="271">
                  <c:v>42276.0</c:v>
                </c:pt>
                <c:pt idx="272">
                  <c:v>42277.0</c:v>
                </c:pt>
                <c:pt idx="273">
                  <c:v>42278.0</c:v>
                </c:pt>
                <c:pt idx="274">
                  <c:v>42279.0</c:v>
                </c:pt>
                <c:pt idx="275">
                  <c:v>42280.0</c:v>
                </c:pt>
                <c:pt idx="276">
                  <c:v>42281.0</c:v>
                </c:pt>
                <c:pt idx="277">
                  <c:v>42282.0</c:v>
                </c:pt>
                <c:pt idx="278">
                  <c:v>42283.0</c:v>
                </c:pt>
                <c:pt idx="279">
                  <c:v>42284.0</c:v>
                </c:pt>
                <c:pt idx="280">
                  <c:v>42285.0</c:v>
                </c:pt>
                <c:pt idx="281">
                  <c:v>42286.0</c:v>
                </c:pt>
                <c:pt idx="282">
                  <c:v>42287.0</c:v>
                </c:pt>
                <c:pt idx="283">
                  <c:v>42288.0</c:v>
                </c:pt>
                <c:pt idx="284">
                  <c:v>42289.0</c:v>
                </c:pt>
                <c:pt idx="285">
                  <c:v>42290.0</c:v>
                </c:pt>
                <c:pt idx="286">
                  <c:v>42291.0</c:v>
                </c:pt>
                <c:pt idx="287">
                  <c:v>42292.0</c:v>
                </c:pt>
                <c:pt idx="288">
                  <c:v>42293.0</c:v>
                </c:pt>
                <c:pt idx="289">
                  <c:v>42294.0</c:v>
                </c:pt>
                <c:pt idx="290">
                  <c:v>42295.0</c:v>
                </c:pt>
                <c:pt idx="291">
                  <c:v>42296.0</c:v>
                </c:pt>
                <c:pt idx="292">
                  <c:v>42297.0</c:v>
                </c:pt>
                <c:pt idx="293">
                  <c:v>42298.0</c:v>
                </c:pt>
                <c:pt idx="294">
                  <c:v>42299.0</c:v>
                </c:pt>
                <c:pt idx="295">
                  <c:v>42300.0</c:v>
                </c:pt>
                <c:pt idx="296">
                  <c:v>42301.0</c:v>
                </c:pt>
                <c:pt idx="297">
                  <c:v>42302.0</c:v>
                </c:pt>
                <c:pt idx="298">
                  <c:v>42303.0</c:v>
                </c:pt>
                <c:pt idx="299">
                  <c:v>42304.0</c:v>
                </c:pt>
                <c:pt idx="300">
                  <c:v>42305.0</c:v>
                </c:pt>
                <c:pt idx="301">
                  <c:v>42306.0</c:v>
                </c:pt>
                <c:pt idx="302">
                  <c:v>42307.0</c:v>
                </c:pt>
                <c:pt idx="303">
                  <c:v>42308.0</c:v>
                </c:pt>
                <c:pt idx="304">
                  <c:v>42309.0</c:v>
                </c:pt>
                <c:pt idx="305">
                  <c:v>42310.0</c:v>
                </c:pt>
                <c:pt idx="306">
                  <c:v>42311.0</c:v>
                </c:pt>
                <c:pt idx="307">
                  <c:v>42312.0</c:v>
                </c:pt>
                <c:pt idx="308">
                  <c:v>42313.0</c:v>
                </c:pt>
                <c:pt idx="309">
                  <c:v>42314.0</c:v>
                </c:pt>
                <c:pt idx="310">
                  <c:v>42315.0</c:v>
                </c:pt>
                <c:pt idx="311">
                  <c:v>42316.0</c:v>
                </c:pt>
                <c:pt idx="312">
                  <c:v>42317.0</c:v>
                </c:pt>
                <c:pt idx="313">
                  <c:v>42318.0</c:v>
                </c:pt>
                <c:pt idx="314">
                  <c:v>42319.0</c:v>
                </c:pt>
                <c:pt idx="315">
                  <c:v>42320.0</c:v>
                </c:pt>
                <c:pt idx="316">
                  <c:v>42321.0</c:v>
                </c:pt>
                <c:pt idx="317">
                  <c:v>42322.0</c:v>
                </c:pt>
                <c:pt idx="318">
                  <c:v>42323.0</c:v>
                </c:pt>
                <c:pt idx="319">
                  <c:v>42324.0</c:v>
                </c:pt>
                <c:pt idx="320">
                  <c:v>42325.0</c:v>
                </c:pt>
                <c:pt idx="321">
                  <c:v>42326.0</c:v>
                </c:pt>
                <c:pt idx="322">
                  <c:v>42327.0</c:v>
                </c:pt>
                <c:pt idx="323">
                  <c:v>42328.0</c:v>
                </c:pt>
                <c:pt idx="324">
                  <c:v>42329.0</c:v>
                </c:pt>
                <c:pt idx="325">
                  <c:v>42330.0</c:v>
                </c:pt>
                <c:pt idx="326">
                  <c:v>42331.0</c:v>
                </c:pt>
                <c:pt idx="327">
                  <c:v>42332.0</c:v>
                </c:pt>
                <c:pt idx="328">
                  <c:v>42333.0</c:v>
                </c:pt>
                <c:pt idx="329">
                  <c:v>42334.0</c:v>
                </c:pt>
                <c:pt idx="330">
                  <c:v>42335.0</c:v>
                </c:pt>
                <c:pt idx="331">
                  <c:v>42336.0</c:v>
                </c:pt>
                <c:pt idx="332">
                  <c:v>42337.0</c:v>
                </c:pt>
                <c:pt idx="333">
                  <c:v>42338.0</c:v>
                </c:pt>
                <c:pt idx="334">
                  <c:v>42339.0</c:v>
                </c:pt>
                <c:pt idx="335">
                  <c:v>42340.0</c:v>
                </c:pt>
                <c:pt idx="336">
                  <c:v>42341.0</c:v>
                </c:pt>
                <c:pt idx="337">
                  <c:v>42342.0</c:v>
                </c:pt>
                <c:pt idx="338">
                  <c:v>42343.0</c:v>
                </c:pt>
                <c:pt idx="339">
                  <c:v>42344.0</c:v>
                </c:pt>
                <c:pt idx="340">
                  <c:v>42345.0</c:v>
                </c:pt>
                <c:pt idx="341">
                  <c:v>42346.0</c:v>
                </c:pt>
                <c:pt idx="342">
                  <c:v>42347.0</c:v>
                </c:pt>
                <c:pt idx="343">
                  <c:v>42348.0</c:v>
                </c:pt>
                <c:pt idx="344">
                  <c:v>42349.0</c:v>
                </c:pt>
                <c:pt idx="345">
                  <c:v>42350.0</c:v>
                </c:pt>
                <c:pt idx="346">
                  <c:v>42351.0</c:v>
                </c:pt>
                <c:pt idx="347">
                  <c:v>42352.0</c:v>
                </c:pt>
                <c:pt idx="348">
                  <c:v>42353.0</c:v>
                </c:pt>
                <c:pt idx="349">
                  <c:v>42354.0</c:v>
                </c:pt>
                <c:pt idx="350">
                  <c:v>42355.0</c:v>
                </c:pt>
                <c:pt idx="351">
                  <c:v>42356.0</c:v>
                </c:pt>
                <c:pt idx="352">
                  <c:v>42357.0</c:v>
                </c:pt>
                <c:pt idx="353">
                  <c:v>42358.0</c:v>
                </c:pt>
                <c:pt idx="354">
                  <c:v>42359.0</c:v>
                </c:pt>
                <c:pt idx="355">
                  <c:v>42360.0</c:v>
                </c:pt>
                <c:pt idx="356">
                  <c:v>42361.0</c:v>
                </c:pt>
                <c:pt idx="357">
                  <c:v>42362.0</c:v>
                </c:pt>
                <c:pt idx="358">
                  <c:v>42363.0</c:v>
                </c:pt>
                <c:pt idx="359">
                  <c:v>42364.0</c:v>
                </c:pt>
                <c:pt idx="360">
                  <c:v>42365.0</c:v>
                </c:pt>
                <c:pt idx="361">
                  <c:v>42366.0</c:v>
                </c:pt>
                <c:pt idx="362">
                  <c:v>42367.0</c:v>
                </c:pt>
                <c:pt idx="363">
                  <c:v>42368.0</c:v>
                </c:pt>
                <c:pt idx="364">
                  <c:v>42369.0</c:v>
                </c:pt>
                <c:pt idx="365">
                  <c:v>42370.0</c:v>
                </c:pt>
                <c:pt idx="366">
                  <c:v>42371.0</c:v>
                </c:pt>
                <c:pt idx="367">
                  <c:v>42372.0</c:v>
                </c:pt>
                <c:pt idx="368">
                  <c:v>42373.0</c:v>
                </c:pt>
                <c:pt idx="369">
                  <c:v>42374.0</c:v>
                </c:pt>
                <c:pt idx="370">
                  <c:v>42375.0</c:v>
                </c:pt>
                <c:pt idx="371">
                  <c:v>42376.0</c:v>
                </c:pt>
                <c:pt idx="372">
                  <c:v>42377.0</c:v>
                </c:pt>
                <c:pt idx="373">
                  <c:v>42378.0</c:v>
                </c:pt>
                <c:pt idx="374">
                  <c:v>42379.0</c:v>
                </c:pt>
                <c:pt idx="375">
                  <c:v>42380.0</c:v>
                </c:pt>
                <c:pt idx="376">
                  <c:v>42381.0</c:v>
                </c:pt>
                <c:pt idx="377">
                  <c:v>42382.0</c:v>
                </c:pt>
                <c:pt idx="378">
                  <c:v>42383.0</c:v>
                </c:pt>
                <c:pt idx="379">
                  <c:v>42384.0</c:v>
                </c:pt>
                <c:pt idx="380">
                  <c:v>42385.0</c:v>
                </c:pt>
                <c:pt idx="381">
                  <c:v>42386.0</c:v>
                </c:pt>
                <c:pt idx="382">
                  <c:v>42387.0</c:v>
                </c:pt>
                <c:pt idx="383">
                  <c:v>42388.0</c:v>
                </c:pt>
                <c:pt idx="384">
                  <c:v>42389.0</c:v>
                </c:pt>
                <c:pt idx="385">
                  <c:v>42390.0</c:v>
                </c:pt>
                <c:pt idx="386">
                  <c:v>42391.0</c:v>
                </c:pt>
                <c:pt idx="387">
                  <c:v>42392.0</c:v>
                </c:pt>
                <c:pt idx="388">
                  <c:v>42393.0</c:v>
                </c:pt>
                <c:pt idx="389">
                  <c:v>42394.0</c:v>
                </c:pt>
                <c:pt idx="390">
                  <c:v>42395.0</c:v>
                </c:pt>
                <c:pt idx="391">
                  <c:v>42396.0</c:v>
                </c:pt>
                <c:pt idx="392">
                  <c:v>42397.0</c:v>
                </c:pt>
                <c:pt idx="393">
                  <c:v>42398.0</c:v>
                </c:pt>
                <c:pt idx="394">
                  <c:v>42399.0</c:v>
                </c:pt>
                <c:pt idx="395">
                  <c:v>42400.0</c:v>
                </c:pt>
                <c:pt idx="396">
                  <c:v>42401.0</c:v>
                </c:pt>
                <c:pt idx="397">
                  <c:v>42402.0</c:v>
                </c:pt>
                <c:pt idx="398">
                  <c:v>42403.0</c:v>
                </c:pt>
                <c:pt idx="399">
                  <c:v>42404.0</c:v>
                </c:pt>
                <c:pt idx="400">
                  <c:v>42405.0</c:v>
                </c:pt>
                <c:pt idx="401">
                  <c:v>42406.0</c:v>
                </c:pt>
                <c:pt idx="402">
                  <c:v>42407.0</c:v>
                </c:pt>
                <c:pt idx="403">
                  <c:v>42408.0</c:v>
                </c:pt>
                <c:pt idx="404">
                  <c:v>42409.0</c:v>
                </c:pt>
                <c:pt idx="405">
                  <c:v>42410.0</c:v>
                </c:pt>
                <c:pt idx="406">
                  <c:v>42411.0</c:v>
                </c:pt>
                <c:pt idx="407">
                  <c:v>42412.0</c:v>
                </c:pt>
                <c:pt idx="408">
                  <c:v>42413.0</c:v>
                </c:pt>
                <c:pt idx="409">
                  <c:v>42414.0</c:v>
                </c:pt>
                <c:pt idx="410">
                  <c:v>42415.0</c:v>
                </c:pt>
                <c:pt idx="411">
                  <c:v>42416.0</c:v>
                </c:pt>
                <c:pt idx="412">
                  <c:v>42417.0</c:v>
                </c:pt>
                <c:pt idx="413">
                  <c:v>42418.0</c:v>
                </c:pt>
                <c:pt idx="414">
                  <c:v>42419.0</c:v>
                </c:pt>
                <c:pt idx="415">
                  <c:v>42420.0</c:v>
                </c:pt>
                <c:pt idx="416">
                  <c:v>42421.0</c:v>
                </c:pt>
                <c:pt idx="417">
                  <c:v>42422.0</c:v>
                </c:pt>
                <c:pt idx="418">
                  <c:v>42423.0</c:v>
                </c:pt>
                <c:pt idx="419">
                  <c:v>42424.0</c:v>
                </c:pt>
                <c:pt idx="420">
                  <c:v>42425.0</c:v>
                </c:pt>
                <c:pt idx="421">
                  <c:v>42426.0</c:v>
                </c:pt>
                <c:pt idx="422">
                  <c:v>42427.0</c:v>
                </c:pt>
                <c:pt idx="423">
                  <c:v>42428.0</c:v>
                </c:pt>
                <c:pt idx="424">
                  <c:v>42429.0</c:v>
                </c:pt>
                <c:pt idx="425">
                  <c:v>42430.0</c:v>
                </c:pt>
                <c:pt idx="426">
                  <c:v>42431.0</c:v>
                </c:pt>
                <c:pt idx="427">
                  <c:v>42432.0</c:v>
                </c:pt>
                <c:pt idx="428">
                  <c:v>42433.0</c:v>
                </c:pt>
                <c:pt idx="429">
                  <c:v>42434.0</c:v>
                </c:pt>
                <c:pt idx="430">
                  <c:v>42435.0</c:v>
                </c:pt>
                <c:pt idx="431">
                  <c:v>42436.0</c:v>
                </c:pt>
                <c:pt idx="432">
                  <c:v>42437.0</c:v>
                </c:pt>
                <c:pt idx="433">
                  <c:v>42438.0</c:v>
                </c:pt>
                <c:pt idx="434">
                  <c:v>42439.0</c:v>
                </c:pt>
                <c:pt idx="435">
                  <c:v>42440.0</c:v>
                </c:pt>
                <c:pt idx="436">
                  <c:v>42441.0</c:v>
                </c:pt>
                <c:pt idx="437">
                  <c:v>42442.0</c:v>
                </c:pt>
                <c:pt idx="438">
                  <c:v>42443.0</c:v>
                </c:pt>
                <c:pt idx="439">
                  <c:v>42444.0</c:v>
                </c:pt>
                <c:pt idx="440">
                  <c:v>42445.0</c:v>
                </c:pt>
                <c:pt idx="441">
                  <c:v>42446.0</c:v>
                </c:pt>
                <c:pt idx="442">
                  <c:v>42447.0</c:v>
                </c:pt>
                <c:pt idx="443">
                  <c:v>42448.0</c:v>
                </c:pt>
                <c:pt idx="444">
                  <c:v>42449.0</c:v>
                </c:pt>
                <c:pt idx="445">
                  <c:v>42450.0</c:v>
                </c:pt>
                <c:pt idx="446">
                  <c:v>42451.0</c:v>
                </c:pt>
                <c:pt idx="447">
                  <c:v>42452.0</c:v>
                </c:pt>
                <c:pt idx="448">
                  <c:v>42453.0</c:v>
                </c:pt>
                <c:pt idx="449">
                  <c:v>42454.0</c:v>
                </c:pt>
                <c:pt idx="450">
                  <c:v>42455.0</c:v>
                </c:pt>
                <c:pt idx="451">
                  <c:v>42456.0</c:v>
                </c:pt>
                <c:pt idx="452">
                  <c:v>42457.0</c:v>
                </c:pt>
                <c:pt idx="453">
                  <c:v>42458.0</c:v>
                </c:pt>
                <c:pt idx="454">
                  <c:v>42459.0</c:v>
                </c:pt>
                <c:pt idx="455">
                  <c:v>42460.0</c:v>
                </c:pt>
                <c:pt idx="456">
                  <c:v>42461.0</c:v>
                </c:pt>
                <c:pt idx="457">
                  <c:v>42462.0</c:v>
                </c:pt>
                <c:pt idx="458">
                  <c:v>42463.0</c:v>
                </c:pt>
                <c:pt idx="459">
                  <c:v>42464.0</c:v>
                </c:pt>
                <c:pt idx="460">
                  <c:v>42465.0</c:v>
                </c:pt>
                <c:pt idx="461">
                  <c:v>42466.0</c:v>
                </c:pt>
                <c:pt idx="462">
                  <c:v>42467.0</c:v>
                </c:pt>
                <c:pt idx="463">
                  <c:v>42468.0</c:v>
                </c:pt>
                <c:pt idx="464">
                  <c:v>42469.0</c:v>
                </c:pt>
                <c:pt idx="465">
                  <c:v>42470.0</c:v>
                </c:pt>
                <c:pt idx="466">
                  <c:v>42471.0</c:v>
                </c:pt>
                <c:pt idx="467">
                  <c:v>42472.0</c:v>
                </c:pt>
                <c:pt idx="468">
                  <c:v>42473.0</c:v>
                </c:pt>
                <c:pt idx="469">
                  <c:v>42474.0</c:v>
                </c:pt>
                <c:pt idx="470">
                  <c:v>42475.0</c:v>
                </c:pt>
                <c:pt idx="471">
                  <c:v>42476.0</c:v>
                </c:pt>
                <c:pt idx="472">
                  <c:v>42477.0</c:v>
                </c:pt>
                <c:pt idx="473">
                  <c:v>42478.0</c:v>
                </c:pt>
                <c:pt idx="474">
                  <c:v>42479.0</c:v>
                </c:pt>
                <c:pt idx="475">
                  <c:v>42480.0</c:v>
                </c:pt>
                <c:pt idx="476">
                  <c:v>42481.0</c:v>
                </c:pt>
                <c:pt idx="477">
                  <c:v>42482.0</c:v>
                </c:pt>
                <c:pt idx="478">
                  <c:v>42483.0</c:v>
                </c:pt>
                <c:pt idx="479">
                  <c:v>42484.0</c:v>
                </c:pt>
                <c:pt idx="480">
                  <c:v>42485.0</c:v>
                </c:pt>
                <c:pt idx="481">
                  <c:v>42486.0</c:v>
                </c:pt>
                <c:pt idx="482">
                  <c:v>42487.0</c:v>
                </c:pt>
                <c:pt idx="483">
                  <c:v>42488.0</c:v>
                </c:pt>
                <c:pt idx="484">
                  <c:v>42489.0</c:v>
                </c:pt>
                <c:pt idx="485">
                  <c:v>42490.0</c:v>
                </c:pt>
                <c:pt idx="486">
                  <c:v>42491.0</c:v>
                </c:pt>
                <c:pt idx="487">
                  <c:v>42492.0</c:v>
                </c:pt>
                <c:pt idx="488">
                  <c:v>42493.0</c:v>
                </c:pt>
                <c:pt idx="489">
                  <c:v>42494.0</c:v>
                </c:pt>
                <c:pt idx="490">
                  <c:v>42495.0</c:v>
                </c:pt>
                <c:pt idx="491">
                  <c:v>42496.0</c:v>
                </c:pt>
                <c:pt idx="492">
                  <c:v>42497.0</c:v>
                </c:pt>
                <c:pt idx="493">
                  <c:v>42498.0</c:v>
                </c:pt>
                <c:pt idx="494">
                  <c:v>42499.0</c:v>
                </c:pt>
                <c:pt idx="495">
                  <c:v>42500.0</c:v>
                </c:pt>
                <c:pt idx="496">
                  <c:v>42501.0</c:v>
                </c:pt>
                <c:pt idx="497">
                  <c:v>42502.0</c:v>
                </c:pt>
                <c:pt idx="498">
                  <c:v>42503.0</c:v>
                </c:pt>
                <c:pt idx="499">
                  <c:v>42504.0</c:v>
                </c:pt>
                <c:pt idx="500">
                  <c:v>42505.0</c:v>
                </c:pt>
                <c:pt idx="501">
                  <c:v>42506.0</c:v>
                </c:pt>
                <c:pt idx="502">
                  <c:v>42507.0</c:v>
                </c:pt>
                <c:pt idx="503">
                  <c:v>42508.0</c:v>
                </c:pt>
                <c:pt idx="504">
                  <c:v>42509.0</c:v>
                </c:pt>
                <c:pt idx="505">
                  <c:v>42510.0</c:v>
                </c:pt>
                <c:pt idx="506">
                  <c:v>42511.0</c:v>
                </c:pt>
                <c:pt idx="507">
                  <c:v>42512.0</c:v>
                </c:pt>
                <c:pt idx="508">
                  <c:v>42513.0</c:v>
                </c:pt>
                <c:pt idx="509">
                  <c:v>42514.0</c:v>
                </c:pt>
                <c:pt idx="510">
                  <c:v>42515.0</c:v>
                </c:pt>
                <c:pt idx="511">
                  <c:v>42516.0</c:v>
                </c:pt>
                <c:pt idx="512">
                  <c:v>42517.0</c:v>
                </c:pt>
                <c:pt idx="513">
                  <c:v>42518.0</c:v>
                </c:pt>
                <c:pt idx="514">
                  <c:v>42519.0</c:v>
                </c:pt>
                <c:pt idx="515">
                  <c:v>42520.0</c:v>
                </c:pt>
                <c:pt idx="516">
                  <c:v>42521.0</c:v>
                </c:pt>
                <c:pt idx="517">
                  <c:v>42522.0</c:v>
                </c:pt>
                <c:pt idx="518">
                  <c:v>42523.0</c:v>
                </c:pt>
                <c:pt idx="519">
                  <c:v>42524.0</c:v>
                </c:pt>
                <c:pt idx="520">
                  <c:v>42525.0</c:v>
                </c:pt>
                <c:pt idx="521">
                  <c:v>42526.0</c:v>
                </c:pt>
                <c:pt idx="522">
                  <c:v>42527.0</c:v>
                </c:pt>
                <c:pt idx="523">
                  <c:v>42528.0</c:v>
                </c:pt>
                <c:pt idx="524">
                  <c:v>42529.0</c:v>
                </c:pt>
                <c:pt idx="525">
                  <c:v>42530.0</c:v>
                </c:pt>
                <c:pt idx="526">
                  <c:v>42531.0</c:v>
                </c:pt>
                <c:pt idx="527">
                  <c:v>42532.0</c:v>
                </c:pt>
                <c:pt idx="528">
                  <c:v>42533.0</c:v>
                </c:pt>
                <c:pt idx="529">
                  <c:v>42534.0</c:v>
                </c:pt>
                <c:pt idx="530">
                  <c:v>42535.0</c:v>
                </c:pt>
                <c:pt idx="531">
                  <c:v>42536.0</c:v>
                </c:pt>
                <c:pt idx="532">
                  <c:v>42537.0</c:v>
                </c:pt>
                <c:pt idx="533">
                  <c:v>42538.0</c:v>
                </c:pt>
                <c:pt idx="534">
                  <c:v>42539.0</c:v>
                </c:pt>
                <c:pt idx="535">
                  <c:v>42540.0</c:v>
                </c:pt>
                <c:pt idx="536">
                  <c:v>42541.0</c:v>
                </c:pt>
                <c:pt idx="537">
                  <c:v>42542.0</c:v>
                </c:pt>
                <c:pt idx="538">
                  <c:v>42543.0</c:v>
                </c:pt>
                <c:pt idx="539">
                  <c:v>42544.0</c:v>
                </c:pt>
                <c:pt idx="540">
                  <c:v>42545.0</c:v>
                </c:pt>
                <c:pt idx="541">
                  <c:v>42546.0</c:v>
                </c:pt>
                <c:pt idx="542">
                  <c:v>42547.0</c:v>
                </c:pt>
                <c:pt idx="543">
                  <c:v>42548.0</c:v>
                </c:pt>
                <c:pt idx="544">
                  <c:v>42549.0</c:v>
                </c:pt>
                <c:pt idx="545">
                  <c:v>42550.0</c:v>
                </c:pt>
                <c:pt idx="546">
                  <c:v>42551.0</c:v>
                </c:pt>
              </c:numCache>
            </c:numRef>
          </c:cat>
          <c:val>
            <c:numRef>
              <c:f>'data in MWh'!$G$4:$G$550</c:f>
              <c:numCache>
                <c:formatCode>General</c:formatCode>
                <c:ptCount val="547"/>
                <c:pt idx="30" formatCode="_-* #,##0.00_-;\-* #,##0.00_-;_-* &quot;-&quot;??_-;_-@_-">
                  <c:v>3474.750715277778</c:v>
                </c:pt>
                <c:pt idx="31" formatCode="_-* #,##0.00_-;\-* #,##0.00_-;_-* &quot;-&quot;??_-;_-@_-">
                  <c:v>3483.261993055555</c:v>
                </c:pt>
                <c:pt idx="32" formatCode="_-* #,##0.00_-;\-* #,##0.00_-;_-* &quot;-&quot;??_-;_-@_-">
                  <c:v>3489.98395138889</c:v>
                </c:pt>
                <c:pt idx="33" formatCode="_-* #,##0.00_-;\-* #,##0.00_-;_-* &quot;-&quot;??_-;_-@_-">
                  <c:v>3502.797201388889</c:v>
                </c:pt>
                <c:pt idx="34" formatCode="_-* #,##0.00_-;\-* #,##0.00_-;_-* &quot;-&quot;??_-;_-@_-">
                  <c:v>3506.179631944445</c:v>
                </c:pt>
                <c:pt idx="35" formatCode="_-* #,##0.00_-;\-* #,##0.00_-;_-* &quot;-&quot;??_-;_-@_-">
                  <c:v>3528.11885416666</c:v>
                </c:pt>
                <c:pt idx="36" formatCode="_-* #,##0.00_-;\-* #,##0.00_-;_-* &quot;-&quot;??_-;_-@_-">
                  <c:v>3540.752826388889</c:v>
                </c:pt>
                <c:pt idx="37" formatCode="_-* #,##0.00_-;\-* #,##0.00_-;_-* &quot;-&quot;??_-;_-@_-">
                  <c:v>3551.271631944446</c:v>
                </c:pt>
                <c:pt idx="38" formatCode="_-* #,##0.00_-;\-* #,##0.00_-;_-* &quot;-&quot;??_-;_-@_-">
                  <c:v>3545.664048611109</c:v>
                </c:pt>
                <c:pt idx="39" formatCode="_-* #,##0.00_-;\-* #,##0.00_-;_-* &quot;-&quot;??_-;_-@_-">
                  <c:v>3548.6206875</c:v>
                </c:pt>
                <c:pt idx="40" formatCode="_-* #,##0.00_-;\-* #,##0.00_-;_-* &quot;-&quot;??_-;_-@_-">
                  <c:v>3562.647506944447</c:v>
                </c:pt>
                <c:pt idx="41" formatCode="_-* #,##0.00_-;\-* #,##0.00_-;_-* &quot;-&quot;??_-;_-@_-">
                  <c:v>3568.752354166665</c:v>
                </c:pt>
                <c:pt idx="42" formatCode="_-* #,##0.00_-;\-* #,##0.00_-;_-* &quot;-&quot;??_-;_-@_-">
                  <c:v>3557.425743055557</c:v>
                </c:pt>
                <c:pt idx="43" formatCode="_-* #,##0.00_-;\-* #,##0.00_-;_-* &quot;-&quot;??_-;_-@_-">
                  <c:v>3550.0288125</c:v>
                </c:pt>
                <c:pt idx="44" formatCode="_-* #,##0.00_-;\-* #,##0.00_-;_-* &quot;-&quot;??_-;_-@_-">
                  <c:v>3543.362312500004</c:v>
                </c:pt>
                <c:pt idx="45" formatCode="_-* #,##0.00_-;\-* #,##0.00_-;_-* &quot;-&quot;??_-;_-@_-">
                  <c:v>3541.787479166659</c:v>
                </c:pt>
                <c:pt idx="46" formatCode="_-* #,##0.00_-;\-* #,##0.00_-;_-* &quot;-&quot;??_-;_-@_-">
                  <c:v>3541.277229166659</c:v>
                </c:pt>
                <c:pt idx="47" formatCode="_-* #,##0.00_-;\-* #,##0.00_-;_-* &quot;-&quot;??_-;_-@_-">
                  <c:v>3534.973187500002</c:v>
                </c:pt>
                <c:pt idx="48" formatCode="_-* #,##0.00_-;\-* #,##0.00_-;_-* &quot;-&quot;??_-;_-@_-">
                  <c:v>3524.856715277781</c:v>
                </c:pt>
                <c:pt idx="49" formatCode="_-* #,##0.00_-;\-* #,##0.00_-;_-* &quot;-&quot;??_-;_-@_-">
                  <c:v>3518.069951388889</c:v>
                </c:pt>
                <c:pt idx="50" formatCode="_-* #,##0.00_-;\-* #,##0.00_-;_-* &quot;-&quot;??_-;_-@_-">
                  <c:v>3512.832326388892</c:v>
                </c:pt>
                <c:pt idx="51" formatCode="_-* #,##0.00_-;\-* #,##0.00_-;_-* &quot;-&quot;??_-;_-@_-">
                  <c:v>3511.771298611112</c:v>
                </c:pt>
                <c:pt idx="52" formatCode="_-* #,##0.00_-;\-* #,##0.00_-;_-* &quot;-&quot;??_-;_-@_-">
                  <c:v>3519.30259027778</c:v>
                </c:pt>
                <c:pt idx="53" formatCode="_-* #,##0.00_-;\-* #,##0.00_-;_-* &quot;-&quot;??_-;_-@_-">
                  <c:v>3526.212118055558</c:v>
                </c:pt>
                <c:pt idx="54" formatCode="_-* #,##0.00_-;\-* #,##0.00_-;_-* &quot;-&quot;??_-;_-@_-">
                  <c:v>3513.810979166666</c:v>
                </c:pt>
                <c:pt idx="55" formatCode="_-* #,##0.00_-;\-* #,##0.00_-;_-* &quot;-&quot;??_-;_-@_-">
                  <c:v>3487.030256944448</c:v>
                </c:pt>
                <c:pt idx="56" formatCode="_-* #,##0.00_-;\-* #,##0.00_-;_-* &quot;-&quot;??_-;_-@_-">
                  <c:v>3465.307173611114</c:v>
                </c:pt>
                <c:pt idx="57" formatCode="_-* #,##0.00_-;\-* #,##0.00_-;_-* &quot;-&quot;??_-;_-@_-">
                  <c:v>3439.933562500004</c:v>
                </c:pt>
                <c:pt idx="58" formatCode="_-* #,##0.00_-;\-* #,##0.00_-;_-* &quot;-&quot;??_-;_-@_-">
                  <c:v>3413.773409722221</c:v>
                </c:pt>
                <c:pt idx="59" formatCode="_-* #,##0.00_-;\-* #,##0.00_-;_-* &quot;-&quot;??_-;_-@_-">
                  <c:v>3388.598729166659</c:v>
                </c:pt>
                <c:pt idx="60" formatCode="_-* #,##0.00_-;\-* #,##0.00_-;_-* &quot;-&quot;??_-;_-@_-">
                  <c:v>3377.972291666665</c:v>
                </c:pt>
                <c:pt idx="61" formatCode="_-* #,##0.00_-;\-* #,##0.00_-;_-* &quot;-&quot;??_-;_-@_-">
                  <c:v>3371.337361111111</c:v>
                </c:pt>
                <c:pt idx="62" formatCode="_-* #,##0.00_-;\-* #,##0.00_-;_-* &quot;-&quot;??_-;_-@_-">
                  <c:v>3358.912875</c:v>
                </c:pt>
                <c:pt idx="63" formatCode="_-* #,##0.00_-;\-* #,##0.00_-;_-* &quot;-&quot;??_-;_-@_-">
                  <c:v>3344.279249999999</c:v>
                </c:pt>
                <c:pt idx="64" formatCode="_-* #,##0.00_-;\-* #,##0.00_-;_-* &quot;-&quot;??_-;_-@_-">
                  <c:v>3340.469222222221</c:v>
                </c:pt>
                <c:pt idx="65" formatCode="_-* #,##0.00_-;\-* #,##0.00_-;_-* &quot;-&quot;??_-;_-@_-">
                  <c:v>3333.269138888887</c:v>
                </c:pt>
                <c:pt idx="66" formatCode="_-* #,##0.00_-;\-* #,##0.00_-;_-* &quot;-&quot;??_-;_-@_-">
                  <c:v>3337.900499999999</c:v>
                </c:pt>
                <c:pt idx="67" formatCode="_-* #,##0.00_-;\-* #,##0.00_-;_-* &quot;-&quot;??_-;_-@_-">
                  <c:v>3336.177624999999</c:v>
                </c:pt>
                <c:pt idx="68" formatCode="_-* #,##0.00_-;\-* #,##0.00_-;_-* &quot;-&quot;??_-;_-@_-">
                  <c:v>3341.221555555557</c:v>
                </c:pt>
                <c:pt idx="69" formatCode="_-* #,##0.00_-;\-* #,##0.00_-;_-* &quot;-&quot;??_-;_-@_-">
                  <c:v>3312.278499999994</c:v>
                </c:pt>
                <c:pt idx="70" formatCode="_-* #,##0.00_-;\-* #,##0.00_-;_-* &quot;-&quot;??_-;_-@_-">
                  <c:v>3310.393444444446</c:v>
                </c:pt>
                <c:pt idx="71" formatCode="_-* #,##0.00_-;\-* #,##0.00_-;_-* &quot;-&quot;??_-;_-@_-">
                  <c:v>3309.548513888891</c:v>
                </c:pt>
                <c:pt idx="72" formatCode="_-* #,##0.00_-;\-* #,##0.00_-;_-* &quot;-&quot;??_-;_-@_-">
                  <c:v>3299.266249999992</c:v>
                </c:pt>
                <c:pt idx="73" formatCode="_-* #,##0.00_-;\-* #,##0.00_-;_-* &quot;-&quot;??_-;_-@_-">
                  <c:v>3292.098166666666</c:v>
                </c:pt>
                <c:pt idx="74" formatCode="_-* #,##0.00_-;\-* #,##0.00_-;_-* &quot;-&quot;??_-;_-@_-">
                  <c:v>3289.878458333335</c:v>
                </c:pt>
                <c:pt idx="75" formatCode="_-* #,##0.00_-;\-* #,##0.00_-;_-* &quot;-&quot;??_-;_-@_-">
                  <c:v>3265.473541666666</c:v>
                </c:pt>
                <c:pt idx="76" formatCode="_-* #,##0.00_-;\-* #,##0.00_-;_-* &quot;-&quot;??_-;_-@_-">
                  <c:v>3250.046236111111</c:v>
                </c:pt>
                <c:pt idx="77" formatCode="_-* #,##0.00_-;\-* #,##0.00_-;_-* &quot;-&quot;??_-;_-@_-">
                  <c:v>3256.799652777778</c:v>
                </c:pt>
                <c:pt idx="78" formatCode="_-* #,##0.00_-;\-* #,##0.00_-;_-* &quot;-&quot;??_-;_-@_-">
                  <c:v>3263.914402777777</c:v>
                </c:pt>
                <c:pt idx="79" formatCode="_-* #,##0.00_-;\-* #,##0.00_-;_-* &quot;-&quot;??_-;_-@_-">
                  <c:v>3256.613069444444</c:v>
                </c:pt>
                <c:pt idx="80" formatCode="_-* #,##0.00_-;\-* #,##0.00_-;_-* &quot;-&quot;??_-;_-@_-">
                  <c:v>3248.875458333336</c:v>
                </c:pt>
                <c:pt idx="81" formatCode="_-* #,##0.00_-;\-* #,##0.00_-;_-* &quot;-&quot;??_-;_-@_-">
                  <c:v>3245.998180555556</c:v>
                </c:pt>
                <c:pt idx="82" formatCode="_-* #,##0.00_-;\-* #,##0.00_-;_-* &quot;-&quot;??_-;_-@_-">
                  <c:v>3243.979305555558</c:v>
                </c:pt>
                <c:pt idx="83" formatCode="_-* #,##0.00_-;\-* #,##0.00_-;_-* &quot;-&quot;??_-;_-@_-">
                  <c:v>3238.866972222222</c:v>
                </c:pt>
                <c:pt idx="84" formatCode="_-* #,##0.00_-;\-* #,##0.00_-;_-* &quot;-&quot;??_-;_-@_-">
                  <c:v>3232.985833333335</c:v>
                </c:pt>
                <c:pt idx="85" formatCode="_-* #,##0.00_-;\-* #,##0.00_-;_-* &quot;-&quot;??_-;_-@_-">
                  <c:v>3244.803972222225</c:v>
                </c:pt>
                <c:pt idx="86" formatCode="_-* #,##0.00_-;\-* #,##0.00_-;_-* &quot;-&quot;??_-;_-@_-">
                  <c:v>3273.070111111111</c:v>
                </c:pt>
                <c:pt idx="87" formatCode="_-* #,##0.00_-;\-* #,##0.00_-;_-* &quot;-&quot;??_-;_-@_-">
                  <c:v>3302.343388888891</c:v>
                </c:pt>
                <c:pt idx="88" formatCode="_-* #,##0.00_-;\-* #,##0.00_-;_-* &quot;-&quot;??_-;_-@_-">
                  <c:v>3333.375736111113</c:v>
                </c:pt>
                <c:pt idx="89" formatCode="_-* #,##0.00_-;\-* #,##0.00_-;_-* &quot;-&quot;??_-;_-@_-">
                  <c:v>3356.301097222225</c:v>
                </c:pt>
                <c:pt idx="90" formatCode="_-* #,##0.00_-;\-* #,##0.00_-;_-* &quot;-&quot;??_-;_-@_-">
                  <c:v>3365.23102777778</c:v>
                </c:pt>
                <c:pt idx="91" formatCode="_-* #,##0.00_-;\-* #,##0.00_-;_-* &quot;-&quot;??_-;_-@_-">
                  <c:v>3373.013416666667</c:v>
                </c:pt>
                <c:pt idx="92" formatCode="_-* #,##0.00_-;\-* #,##0.00_-;_-* &quot;-&quot;??_-;_-@_-">
                  <c:v>3390.073152777781</c:v>
                </c:pt>
                <c:pt idx="93" formatCode="_-* #,##0.00_-;\-* #,##0.00_-;_-* &quot;-&quot;??_-;_-@_-">
                  <c:v>3400.31527777778</c:v>
                </c:pt>
                <c:pt idx="94" formatCode="_-* #,##0.00_-;\-* #,##0.00_-;_-* &quot;-&quot;??_-;_-@_-">
                  <c:v>3405.518597222223</c:v>
                </c:pt>
                <c:pt idx="95" formatCode="_-* #,##0.00_-;\-* #,##0.00_-;_-* &quot;-&quot;??_-;_-@_-">
                  <c:v>3410.954513888892</c:v>
                </c:pt>
                <c:pt idx="96" formatCode="_-* #,##0.00_-;\-* #,##0.00_-;_-* &quot;-&quot;??_-;_-@_-">
                  <c:v>3401.59838888889</c:v>
                </c:pt>
                <c:pt idx="97" formatCode="_-* #,##0.00_-;\-* #,##0.00_-;_-* &quot;-&quot;??_-;_-@_-">
                  <c:v>3394.02948611111</c:v>
                </c:pt>
                <c:pt idx="98" formatCode="_-* #,##0.00_-;\-* #,##0.00_-;_-* &quot;-&quot;??_-;_-@_-">
                  <c:v>3382.426569444445</c:v>
                </c:pt>
                <c:pt idx="99" formatCode="_-* #,##0.00_-;\-* #,##0.00_-;_-* &quot;-&quot;??_-;_-@_-">
                  <c:v>3401.967611111111</c:v>
                </c:pt>
                <c:pt idx="100" formatCode="_-* #,##0.00_-;\-* #,##0.00_-;_-* &quot;-&quot;??_-;_-@_-">
                  <c:v>3417.321041666666</c:v>
                </c:pt>
                <c:pt idx="101" formatCode="_-* #,##0.00_-;\-* #,##0.00_-;_-* &quot;-&quot;??_-;_-@_-">
                  <c:v>3414.881694444445</c:v>
                </c:pt>
                <c:pt idx="102" formatCode="_-* #,##0.00_-;\-* #,##0.00_-;_-* &quot;-&quot;??_-;_-@_-">
                  <c:v>3407.608097222222</c:v>
                </c:pt>
                <c:pt idx="103" formatCode="_-* #,##0.00_-;\-* #,##0.00_-;_-* &quot;-&quot;??_-;_-@_-">
                  <c:v>3391.860291666664</c:v>
                </c:pt>
                <c:pt idx="104" formatCode="_-* #,##0.00_-;\-* #,##0.00_-;_-* &quot;-&quot;??_-;_-@_-">
                  <c:v>3372.523694444444</c:v>
                </c:pt>
                <c:pt idx="105" formatCode="_-* #,##0.00_-;\-* #,##0.00_-;_-* &quot;-&quot;??_-;_-@_-">
                  <c:v>3375.63884722222</c:v>
                </c:pt>
                <c:pt idx="106" formatCode="_-* #,##0.00_-;\-* #,##0.00_-;_-* &quot;-&quot;??_-;_-@_-">
                  <c:v>3375.40436111111</c:v>
                </c:pt>
                <c:pt idx="107" formatCode="_-* #,##0.00_-;\-* #,##0.00_-;_-* &quot;-&quot;??_-;_-@_-">
                  <c:v>3351.409388888887</c:v>
                </c:pt>
                <c:pt idx="108" formatCode="_-* #,##0.00_-;\-* #,##0.00_-;_-* &quot;-&quot;??_-;_-@_-">
                  <c:v>3338.722652777776</c:v>
                </c:pt>
                <c:pt idx="109" formatCode="_-* #,##0.00_-;\-* #,##0.00_-;_-* &quot;-&quot;??_-;_-@_-">
                  <c:v>3338.240555555554</c:v>
                </c:pt>
                <c:pt idx="110" formatCode="_-* #,##0.00_-;\-* #,##0.00_-;_-* &quot;-&quot;??_-;_-@_-">
                  <c:v>3336.322319444446</c:v>
                </c:pt>
                <c:pt idx="111" formatCode="_-* #,##0.00_-;\-* #,##0.00_-;_-* &quot;-&quot;??_-;_-@_-">
                  <c:v>3325.222430555556</c:v>
                </c:pt>
                <c:pt idx="112" formatCode="_-* #,##0.00_-;\-* #,##0.00_-;_-* &quot;-&quot;??_-;_-@_-">
                  <c:v>3302.6615</c:v>
                </c:pt>
                <c:pt idx="113" formatCode="_-* #,##0.00_-;\-* #,##0.00_-;_-* &quot;-&quot;??_-;_-@_-">
                  <c:v>3282.992180555558</c:v>
                </c:pt>
                <c:pt idx="114" formatCode="_-* #,##0.00_-;\-* #,##0.00_-;_-* &quot;-&quot;??_-;_-@_-">
                  <c:v>3268.664624999998</c:v>
                </c:pt>
                <c:pt idx="115" formatCode="_-* #,##0.00_-;\-* #,##0.00_-;_-* &quot;-&quot;??_-;_-@_-">
                  <c:v>3249.21540277778</c:v>
                </c:pt>
                <c:pt idx="116" formatCode="_-* #,##0.00_-;\-* #,##0.00_-;_-* &quot;-&quot;??_-;_-@_-">
                  <c:v>3213.82690277778</c:v>
                </c:pt>
                <c:pt idx="117" formatCode="_-* #,##0.00_-;\-* #,##0.00_-;_-* &quot;-&quot;??_-;_-@_-">
                  <c:v>3176.29155555556</c:v>
                </c:pt>
                <c:pt idx="118" formatCode="_-* #,##0.00_-;\-* #,##0.00_-;_-* &quot;-&quot;??_-;_-@_-">
                  <c:v>3140.631402777781</c:v>
                </c:pt>
                <c:pt idx="119" formatCode="_-* #,##0.00_-;\-* #,##0.00_-;_-* &quot;-&quot;??_-;_-@_-">
                  <c:v>3116.780708333334</c:v>
                </c:pt>
                <c:pt idx="120" formatCode="_-* #,##0.00_-;\-* #,##0.00_-;_-* &quot;-&quot;??_-;_-@_-">
                  <c:v>3090.496416666667</c:v>
                </c:pt>
                <c:pt idx="121" formatCode="_-* #,##0.00_-;\-* #,##0.00_-;_-* &quot;-&quot;??_-;_-@_-">
                  <c:v>3068.482805555555</c:v>
                </c:pt>
                <c:pt idx="122" formatCode="_-* #,##0.00_-;\-* #,##0.00_-;_-* &quot;-&quot;??_-;_-@_-">
                  <c:v>3046.092291666665</c:v>
                </c:pt>
                <c:pt idx="123" formatCode="_-* #,##0.00_-;\-* #,##0.00_-;_-* &quot;-&quot;??_-;_-@_-">
                  <c:v>3022.741569444445</c:v>
                </c:pt>
                <c:pt idx="124" formatCode="_-* #,##0.00_-;\-* #,##0.00_-;_-* &quot;-&quot;??_-;_-@_-">
                  <c:v>3001.065833333336</c:v>
                </c:pt>
                <c:pt idx="125" formatCode="_-* #,##0.00_-;\-* #,##0.00_-;_-* &quot;-&quot;??_-;_-@_-">
                  <c:v>2979.419013888892</c:v>
                </c:pt>
                <c:pt idx="126" formatCode="_-* #,##0.00_-;\-* #,##0.00_-;_-* &quot;-&quot;??_-;_-@_-">
                  <c:v>2950.132013888891</c:v>
                </c:pt>
                <c:pt idx="127" formatCode="_-* #,##0.00_-;\-* #,##0.00_-;_-* &quot;-&quot;??_-;_-@_-">
                  <c:v>2918.781222222221</c:v>
                </c:pt>
                <c:pt idx="128" formatCode="_-* #,##0.00_-;\-* #,##0.00_-;_-* &quot;-&quot;??_-;_-@_-">
                  <c:v>2908.830041666666</c:v>
                </c:pt>
                <c:pt idx="129" formatCode="_-* #,##0.00_-;\-* #,##0.00_-;_-* &quot;-&quot;??_-;_-@_-">
                  <c:v>2884.216680555555</c:v>
                </c:pt>
                <c:pt idx="130" formatCode="_-* #,##0.00_-;\-* #,##0.00_-;_-* &quot;-&quot;??_-;_-@_-">
                  <c:v>2870.515402777777</c:v>
                </c:pt>
                <c:pt idx="131" formatCode="_-* #,##0.00_-;\-* #,##0.00_-;_-* &quot;-&quot;??_-;_-@_-">
                  <c:v>2880.148791666659</c:v>
                </c:pt>
                <c:pt idx="132" formatCode="_-* #,##0.00_-;\-* #,##0.00_-;_-* &quot;-&quot;??_-;_-@_-">
                  <c:v>2893.37393055556</c:v>
                </c:pt>
                <c:pt idx="133" formatCode="_-* #,##0.00_-;\-* #,##0.00_-;_-* &quot;-&quot;??_-;_-@_-">
                  <c:v>2897.848833333333</c:v>
                </c:pt>
                <c:pt idx="134" formatCode="_-* #,##0.00_-;\-* #,##0.00_-;_-* &quot;-&quot;??_-;_-@_-">
                  <c:v>2905.007402777777</c:v>
                </c:pt>
                <c:pt idx="135" formatCode="_-* #,##0.00_-;\-* #,##0.00_-;_-* &quot;-&quot;??_-;_-@_-">
                  <c:v>2902.736791666664</c:v>
                </c:pt>
                <c:pt idx="136" formatCode="_-* #,##0.00_-;\-* #,##0.00_-;_-* &quot;-&quot;??_-;_-@_-">
                  <c:v>2895.732222222222</c:v>
                </c:pt>
                <c:pt idx="137" formatCode="_-* #,##0.00_-;\-* #,##0.00_-;_-* &quot;-&quot;??_-;_-@_-">
                  <c:v>2886.574347222222</c:v>
                </c:pt>
                <c:pt idx="138" formatCode="_-* #,##0.00_-;\-* #,##0.00_-;_-* &quot;-&quot;??_-;_-@_-">
                  <c:v>2875.734333333336</c:v>
                </c:pt>
                <c:pt idx="139" formatCode="_-* #,##0.00_-;\-* #,##0.00_-;_-* &quot;-&quot;??_-;_-@_-">
                  <c:v>2861.834847222221</c:v>
                </c:pt>
                <c:pt idx="140" formatCode="_-* #,##0.00_-;\-* #,##0.00_-;_-* &quot;-&quot;??_-;_-@_-">
                  <c:v>2836.100125</c:v>
                </c:pt>
                <c:pt idx="141" formatCode="_-* #,##0.00_-;\-* #,##0.00_-;_-* &quot;-&quot;??_-;_-@_-">
                  <c:v>2786.754180555555</c:v>
                </c:pt>
                <c:pt idx="142" formatCode="_-* #,##0.00_-;\-* #,##0.00_-;_-* &quot;-&quot;??_-;_-@_-">
                  <c:v>2734.239527777777</c:v>
                </c:pt>
                <c:pt idx="143" formatCode="_-* #,##0.00_-;\-* #,##0.00_-;_-* &quot;-&quot;??_-;_-@_-">
                  <c:v>2666.61738888889</c:v>
                </c:pt>
                <c:pt idx="144" formatCode="_-* #,##0.00_-;\-* #,##0.00_-;_-* &quot;-&quot;??_-;_-@_-">
                  <c:v>2574.378430555558</c:v>
                </c:pt>
                <c:pt idx="145" formatCode="_-* #,##0.00_-;\-* #,##0.00_-;_-* &quot;-&quot;??_-;_-@_-">
                  <c:v>2508.167402777777</c:v>
                </c:pt>
                <c:pt idx="146" formatCode="_-* #,##0.00_-;\-* #,##0.00_-;_-* &quot;-&quot;??_-;_-@_-">
                  <c:v>2487.106749999994</c:v>
                </c:pt>
                <c:pt idx="147" formatCode="_-* #,##0.00_-;\-* #,##0.00_-;_-* &quot;-&quot;??_-;_-@_-">
                  <c:v>2490.16163888889</c:v>
                </c:pt>
                <c:pt idx="148" formatCode="_-* #,##0.00_-;\-* #,##0.00_-;_-* &quot;-&quot;??_-;_-@_-">
                  <c:v>2488.239458333336</c:v>
                </c:pt>
                <c:pt idx="149" formatCode="_-* #,##0.00_-;\-* #,##0.00_-;_-* &quot;-&quot;??_-;_-@_-">
                  <c:v>2498.654861111104</c:v>
                </c:pt>
                <c:pt idx="150" formatCode="_-* #,##0.00_-;\-* #,##0.00_-;_-* &quot;-&quot;??_-;_-@_-">
                  <c:v>2509.419319444447</c:v>
                </c:pt>
                <c:pt idx="151" formatCode="_-* #,##0.00_-;\-* #,##0.00_-;_-* &quot;-&quot;??_-;_-@_-">
                  <c:v>2519.885055555558</c:v>
                </c:pt>
                <c:pt idx="152" formatCode="_-* #,##0.00_-;\-* #,##0.00_-;_-* &quot;-&quot;??_-;_-@_-">
                  <c:v>2520.507347222223</c:v>
                </c:pt>
                <c:pt idx="153" formatCode="_-* #,##0.00_-;\-* #,##0.00_-;_-* &quot;-&quot;??_-;_-@_-">
                  <c:v>2526.558222222223</c:v>
                </c:pt>
                <c:pt idx="154" formatCode="_-* #,##0.00_-;\-* #,##0.00_-;_-* &quot;-&quot;??_-;_-@_-">
                  <c:v>2525.694902777778</c:v>
                </c:pt>
                <c:pt idx="155" formatCode="_-* #,##0.00_-;\-* #,##0.00_-;_-* &quot;-&quot;??_-;_-@_-">
                  <c:v>2525.45388888889</c:v>
                </c:pt>
                <c:pt idx="156" formatCode="_-* #,##0.00_-;\-* #,##0.00_-;_-* &quot;-&quot;??_-;_-@_-">
                  <c:v>2545.377680555557</c:v>
                </c:pt>
                <c:pt idx="157" formatCode="_-* #,##0.00_-;\-* #,##0.00_-;_-* &quot;-&quot;??_-;_-@_-">
                  <c:v>2564.318166666666</c:v>
                </c:pt>
                <c:pt idx="158" formatCode="_-* #,##0.00_-;\-* #,##0.00_-;_-* &quot;-&quot;??_-;_-@_-">
                  <c:v>2579.111972222225</c:v>
                </c:pt>
                <c:pt idx="159" formatCode="_-* #,##0.00_-;\-* #,##0.00_-;_-* &quot;-&quot;??_-;_-@_-">
                  <c:v>2601.104972222222</c:v>
                </c:pt>
                <c:pt idx="160" formatCode="_-* #,##0.00_-;\-* #,##0.00_-;_-* &quot;-&quot;??_-;_-@_-">
                  <c:v>2617.859083333336</c:v>
                </c:pt>
                <c:pt idx="161" formatCode="_-* #,##0.00_-;\-* #,##0.00_-;_-* &quot;-&quot;??_-;_-@_-">
                  <c:v>2614.46526388889</c:v>
                </c:pt>
                <c:pt idx="162" formatCode="_-* #,##0.00_-;\-* #,##0.00_-;_-* &quot;-&quot;??_-;_-@_-">
                  <c:v>2604.182791666663</c:v>
                </c:pt>
                <c:pt idx="163" formatCode="_-* #,##0.00_-;\-* #,##0.00_-;_-* &quot;-&quot;??_-;_-@_-">
                  <c:v>2606.328861111104</c:v>
                </c:pt>
                <c:pt idx="164" formatCode="_-* #,##0.00_-;\-* #,##0.00_-;_-* &quot;-&quot;??_-;_-@_-">
                  <c:v>2607.239861111108</c:v>
                </c:pt>
                <c:pt idx="165" formatCode="_-* #,##0.00_-;\-* #,##0.00_-;_-* &quot;-&quot;??_-;_-@_-">
                  <c:v>2622.483708333336</c:v>
                </c:pt>
                <c:pt idx="166" formatCode="_-* #,##0.00_-;\-* #,##0.00_-;_-* &quot;-&quot;??_-;_-@_-">
                  <c:v>2646.396013888892</c:v>
                </c:pt>
                <c:pt idx="167" formatCode="_-* #,##0.00_-;\-* #,##0.00_-;_-* &quot;-&quot;??_-;_-@_-">
                  <c:v>2676.753986111111</c:v>
                </c:pt>
                <c:pt idx="168" formatCode="_-* #,##0.00_-;\-* #,##0.00_-;_-* &quot;-&quot;??_-;_-@_-">
                  <c:v>2700.125541666665</c:v>
                </c:pt>
                <c:pt idx="169" formatCode="_-* #,##0.00_-;\-* #,##0.00_-;_-* &quot;-&quot;??_-;_-@_-">
                  <c:v>2723.958319444447</c:v>
                </c:pt>
                <c:pt idx="170" formatCode="_-* #,##0.00_-;\-* #,##0.00_-;_-* &quot;-&quot;??_-;_-@_-">
                  <c:v>2752.289763888889</c:v>
                </c:pt>
                <c:pt idx="171" formatCode="_-* #,##0.00_-;\-* #,##0.00_-;_-* &quot;-&quot;??_-;_-@_-">
                  <c:v>2813.626874999998</c:v>
                </c:pt>
                <c:pt idx="172" formatCode="_-* #,##0.00_-;\-* #,##0.00_-;_-* &quot;-&quot;??_-;_-@_-">
                  <c:v>2886.717069444444</c:v>
                </c:pt>
                <c:pt idx="173" formatCode="_-* #,##0.00_-;\-* #,##0.00_-;_-* &quot;-&quot;??_-;_-@_-">
                  <c:v>2980.95527777778</c:v>
                </c:pt>
                <c:pt idx="174" formatCode="_-* #,##0.00_-;\-* #,##0.00_-;_-* &quot;-&quot;??_-;_-@_-">
                  <c:v>3107.97133333334</c:v>
                </c:pt>
                <c:pt idx="175" formatCode="_-* #,##0.00_-;\-* #,##0.00_-;_-* &quot;-&quot;??_-;_-@_-">
                  <c:v>3201.131416666667</c:v>
                </c:pt>
                <c:pt idx="176" formatCode="_-* #,##0.00_-;\-* #,##0.00_-;_-* &quot;-&quot;??_-;_-@_-">
                  <c:v>3254.768652777776</c:v>
                </c:pt>
                <c:pt idx="177" formatCode="_-* #,##0.00_-;\-* #,##0.00_-;_-* &quot;-&quot;??_-;_-@_-">
                  <c:v>3281.476333333337</c:v>
                </c:pt>
                <c:pt idx="178" formatCode="_-* #,##0.00_-;\-* #,##0.00_-;_-* &quot;-&quot;??_-;_-@_-">
                  <c:v>3313.158416666667</c:v>
                </c:pt>
                <c:pt idx="179" formatCode="_-* #,##0.00_-;\-* #,##0.00_-;_-* &quot;-&quot;??_-;_-@_-">
                  <c:v>3334.711305555557</c:v>
                </c:pt>
                <c:pt idx="180" formatCode="_-* #,##0.00_-;\-* #,##0.00_-;_-* &quot;-&quot;??_-;_-@_-">
                  <c:v>3359.578888888888</c:v>
                </c:pt>
                <c:pt idx="181" formatCode="_-* #,##0.00_-;\-* #,##0.00_-;_-* &quot;-&quot;??_-;_-@_-">
                  <c:v>3342.100722222222</c:v>
                </c:pt>
                <c:pt idx="182" formatCode="_-* #,##0.00_-;\-* #,##0.00_-;_-* &quot;-&quot;??_-;_-@_-">
                  <c:v>3338.43626388889</c:v>
                </c:pt>
                <c:pt idx="183" formatCode="_-* #,##0.00_-;\-* #,##0.00_-;_-* &quot;-&quot;??_-;_-@_-">
                  <c:v>3355.867361111111</c:v>
                </c:pt>
                <c:pt idx="184" formatCode="_-* #,##0.00_-;\-* #,##0.00_-;_-* &quot;-&quot;??_-;_-@_-">
                  <c:v>3384.283472222223</c:v>
                </c:pt>
                <c:pt idx="185" formatCode="_-* #,##0.00_-;\-* #,##0.00_-;_-* &quot;-&quot;??_-;_-@_-">
                  <c:v>3408.822458333336</c:v>
                </c:pt>
                <c:pt idx="186" formatCode="_-* #,##0.00_-;\-* #,##0.00_-;_-* &quot;-&quot;??_-;_-@_-">
                  <c:v>3436.27102777778</c:v>
                </c:pt>
                <c:pt idx="187" formatCode="_-* #,##0.00_-;\-* #,##0.00_-;_-* &quot;-&quot;??_-;_-@_-">
                  <c:v>3467.462916666666</c:v>
                </c:pt>
                <c:pt idx="188" formatCode="_-* #,##0.00_-;\-* #,##0.00_-;_-* &quot;-&quot;??_-;_-@_-">
                  <c:v>3478.222777777778</c:v>
                </c:pt>
                <c:pt idx="189" formatCode="_-* #,##0.00_-;\-* #,##0.00_-;_-* &quot;-&quot;??_-;_-@_-">
                  <c:v>3491.63577777778</c:v>
                </c:pt>
                <c:pt idx="190" formatCode="_-* #,##0.00_-;\-* #,##0.00_-;_-* &quot;-&quot;??_-;_-@_-">
                  <c:v>3495.429736111111</c:v>
                </c:pt>
                <c:pt idx="191" formatCode="_-* #,##0.00_-;\-* #,##0.00_-;_-* &quot;-&quot;??_-;_-@_-">
                  <c:v>3508.668291666658</c:v>
                </c:pt>
                <c:pt idx="192" formatCode="_-* #,##0.00_-;\-* #,##0.00_-;_-* &quot;-&quot;??_-;_-@_-">
                  <c:v>3528.305277777778</c:v>
                </c:pt>
                <c:pt idx="193" formatCode="_-* #,##0.00_-;\-* #,##0.00_-;_-* &quot;-&quot;??_-;_-@_-">
                  <c:v>3553.451097222224</c:v>
                </c:pt>
                <c:pt idx="194" formatCode="_-* #,##0.00_-;\-* #,##0.00_-;_-* &quot;-&quot;??_-;_-@_-">
                  <c:v>3578.016680555555</c:v>
                </c:pt>
                <c:pt idx="195" formatCode="_-* #,##0.00_-;\-* #,##0.00_-;_-* &quot;-&quot;??_-;_-@_-">
                  <c:v>3595.013416666666</c:v>
                </c:pt>
                <c:pt idx="196" formatCode="_-* #,##0.00_-;\-* #,##0.00_-;_-* &quot;-&quot;??_-;_-@_-">
                  <c:v>3608.317958333335</c:v>
                </c:pt>
                <c:pt idx="197" formatCode="_-* #,##0.00_-;\-* #,##0.00_-;_-* &quot;-&quot;??_-;_-@_-">
                  <c:v>3621.903569444444</c:v>
                </c:pt>
                <c:pt idx="198" formatCode="_-* #,##0.00_-;\-* #,##0.00_-;_-* &quot;-&quot;??_-;_-@_-">
                  <c:v>3640.13813888889</c:v>
                </c:pt>
                <c:pt idx="199" formatCode="_-* #,##0.00_-;\-* #,##0.00_-;_-* &quot;-&quot;??_-;_-@_-">
                  <c:v>3650.514430555556</c:v>
                </c:pt>
                <c:pt idx="200" formatCode="_-* #,##0.00_-;\-* #,##0.00_-;_-* &quot;-&quot;??_-;_-@_-">
                  <c:v>3666.389722222222</c:v>
                </c:pt>
                <c:pt idx="201" formatCode="_-* #,##0.00_-;\-* #,##0.00_-;_-* &quot;-&quot;??_-;_-@_-">
                  <c:v>3681.232180555556</c:v>
                </c:pt>
                <c:pt idx="202" formatCode="_-* #,##0.00_-;\-* #,##0.00_-;_-* &quot;-&quot;??_-;_-@_-">
                  <c:v>3690.982777777777</c:v>
                </c:pt>
                <c:pt idx="203" formatCode="_-* #,##0.00_-;\-* #,##0.00_-;_-* &quot;-&quot;??_-;_-@_-">
                  <c:v>3699.347888888888</c:v>
                </c:pt>
                <c:pt idx="204" formatCode="_-* #,##0.00_-;\-* #,##0.00_-;_-* &quot;-&quot;??_-;_-@_-">
                  <c:v>3701.853472222224</c:v>
                </c:pt>
                <c:pt idx="205" formatCode="_-* #,##0.00_-;\-* #,##0.00_-;_-* &quot;-&quot;??_-;_-@_-">
                  <c:v>3706.693541666665</c:v>
                </c:pt>
                <c:pt idx="206" formatCode="_-* #,##0.00_-;\-* #,##0.00_-;_-* &quot;-&quot;??_-;_-@_-">
                  <c:v>3705.384624999999</c:v>
                </c:pt>
                <c:pt idx="207" formatCode="_-* #,##0.00_-;\-* #,##0.00_-;_-* &quot;-&quot;??_-;_-@_-">
                  <c:v>3707.977930555558</c:v>
                </c:pt>
                <c:pt idx="208" formatCode="_-* #,##0.00_-;\-* #,##0.00_-;_-* &quot;-&quot;??_-;_-@_-">
                  <c:v>3719.572749999999</c:v>
                </c:pt>
                <c:pt idx="209" formatCode="_-* #,##0.00_-;\-* #,##0.00_-;_-* &quot;-&quot;??_-;_-@_-">
                  <c:v>3728.75823611111</c:v>
                </c:pt>
                <c:pt idx="210" formatCode="_-* #,##0.00_-;\-* #,##0.00_-;_-* &quot;-&quot;??_-;_-@_-">
                  <c:v>3735.418388888888</c:v>
                </c:pt>
                <c:pt idx="211" formatCode="_-* #,##0.00_-;\-* #,##0.00_-;_-* &quot;-&quot;??_-;_-@_-">
                  <c:v>3774.658763888888</c:v>
                </c:pt>
                <c:pt idx="212" formatCode="_-* #,##0.00_-;\-* #,##0.00_-;_-* &quot;-&quot;??_-;_-@_-">
                  <c:v>3804.120916666665</c:v>
                </c:pt>
                <c:pt idx="213" formatCode="_-* #,##0.00_-;\-* #,##0.00_-;_-* &quot;-&quot;??_-;_-@_-">
                  <c:v>3813.81715277778</c:v>
                </c:pt>
                <c:pt idx="214" formatCode="_-* #,##0.00_-;\-* #,##0.00_-;_-* &quot;-&quot;??_-;_-@_-">
                  <c:v>3821.116305555556</c:v>
                </c:pt>
                <c:pt idx="215" formatCode="_-* #,##0.00_-;\-* #,##0.00_-;_-* &quot;-&quot;??_-;_-@_-">
                  <c:v>3829.517263888891</c:v>
                </c:pt>
                <c:pt idx="216" formatCode="_-* #,##0.00_-;\-* #,##0.00_-;_-* &quot;-&quot;??_-;_-@_-">
                  <c:v>3841.747833333335</c:v>
                </c:pt>
                <c:pt idx="217" formatCode="_-* #,##0.00_-;\-* #,##0.00_-;_-* &quot;-&quot;??_-;_-@_-">
                  <c:v>3852.791402777777</c:v>
                </c:pt>
                <c:pt idx="218" formatCode="_-* #,##0.00_-;\-* #,##0.00_-;_-* &quot;-&quot;??_-;_-@_-">
                  <c:v>3865.358222222223</c:v>
                </c:pt>
                <c:pt idx="219" formatCode="_-* #,##0.00_-;\-* #,##0.00_-;_-* &quot;-&quot;??_-;_-@_-">
                  <c:v>3873.205347222222</c:v>
                </c:pt>
                <c:pt idx="220" formatCode="_-* #,##0.00_-;\-* #,##0.00_-;_-* &quot;-&quot;??_-;_-@_-">
                  <c:v>3880.950416666667</c:v>
                </c:pt>
                <c:pt idx="221" formatCode="_-* #,##0.00_-;\-* #,##0.00_-;_-* &quot;-&quot;??_-;_-@_-">
                  <c:v>3894.299513888891</c:v>
                </c:pt>
                <c:pt idx="222" formatCode="_-* #,##0.00_-;\-* #,##0.00_-;_-* &quot;-&quot;??_-;_-@_-">
                  <c:v>3903.795805555555</c:v>
                </c:pt>
                <c:pt idx="223" formatCode="_-* #,##0.00_-;\-* #,##0.00_-;_-* &quot;-&quot;??_-;_-@_-">
                  <c:v>3904.554333333337</c:v>
                </c:pt>
                <c:pt idx="224" formatCode="_-* #,##0.00_-;\-* #,##0.00_-;_-* &quot;-&quot;??_-;_-@_-">
                  <c:v>3900.41788888889</c:v>
                </c:pt>
                <c:pt idx="225" formatCode="_-* #,##0.00_-;\-* #,##0.00_-;_-* &quot;-&quot;??_-;_-@_-">
                  <c:v>3897.82863888889</c:v>
                </c:pt>
                <c:pt idx="226" formatCode="_-* #,##0.00_-;\-* #,##0.00_-;_-* &quot;-&quot;??_-;_-@_-">
                  <c:v>3893.070750000001</c:v>
                </c:pt>
                <c:pt idx="227" formatCode="_-* #,##0.00_-;\-* #,##0.00_-;_-* &quot;-&quot;??_-;_-@_-">
                  <c:v>3884.35191666667</c:v>
                </c:pt>
                <c:pt idx="228" formatCode="_-* #,##0.00_-;\-* #,##0.00_-;_-* &quot;-&quot;??_-;_-@_-">
                  <c:v>3869.534416666667</c:v>
                </c:pt>
                <c:pt idx="229" formatCode="_-* #,##0.00_-;\-* #,##0.00_-;_-* &quot;-&quot;??_-;_-@_-">
                  <c:v>3874.066944444444</c:v>
                </c:pt>
                <c:pt idx="230" formatCode="_-* #,##0.00_-;\-* #,##0.00_-;_-* &quot;-&quot;??_-;_-@_-">
                  <c:v>3878.567291666664</c:v>
                </c:pt>
                <c:pt idx="231" formatCode="_-* #,##0.00_-;\-* #,##0.00_-;_-* &quot;-&quot;??_-;_-@_-">
                  <c:v>3871.84975</c:v>
                </c:pt>
                <c:pt idx="232" formatCode="_-* #,##0.00_-;\-* #,##0.00_-;_-* &quot;-&quot;??_-;_-@_-">
                  <c:v>3867.057250000001</c:v>
                </c:pt>
                <c:pt idx="233" formatCode="_-* #,##0.00_-;\-* #,##0.00_-;_-* &quot;-&quot;??_-;_-@_-">
                  <c:v>3866.94726388889</c:v>
                </c:pt>
                <c:pt idx="234" formatCode="_-* #,##0.00_-;\-* #,##0.00_-;_-* &quot;-&quot;??_-;_-@_-">
                  <c:v>3867.79776388889</c:v>
                </c:pt>
                <c:pt idx="235" formatCode="_-* #,##0.00_-;\-* #,##0.00_-;_-* &quot;-&quot;??_-;_-@_-">
                  <c:v>3867.535013888892</c:v>
                </c:pt>
                <c:pt idx="236" formatCode="_-* #,##0.00_-;\-* #,##0.00_-;_-* &quot;-&quot;??_-;_-@_-">
                  <c:v>3876.039861111108</c:v>
                </c:pt>
                <c:pt idx="237" formatCode="_-* #,##0.00_-;\-* #,##0.00_-;_-* &quot;-&quot;??_-;_-@_-">
                  <c:v>3888.451375000002</c:v>
                </c:pt>
                <c:pt idx="238" formatCode="_-* #,##0.00_-;\-* #,##0.00_-;_-* &quot;-&quot;??_-;_-@_-">
                  <c:v>3892.48738888889</c:v>
                </c:pt>
                <c:pt idx="239" formatCode="_-* #,##0.00_-;\-* #,##0.00_-;_-* &quot;-&quot;??_-;_-@_-">
                  <c:v>3894.25736111111</c:v>
                </c:pt>
                <c:pt idx="240" formatCode="_-* #,##0.00_-;\-* #,##0.00_-;_-* &quot;-&quot;??_-;_-@_-">
                  <c:v>3895.817847222222</c:v>
                </c:pt>
                <c:pt idx="241" formatCode="_-* #,##0.00_-;\-* #,##0.00_-;_-* &quot;-&quot;??_-;_-@_-">
                  <c:v>3898.615569444445</c:v>
                </c:pt>
                <c:pt idx="242" formatCode="_-* #,##0.00_-;\-* #,##0.00_-;_-* &quot;-&quot;??_-;_-@_-">
                  <c:v>3895.207180555556</c:v>
                </c:pt>
                <c:pt idx="243" formatCode="_-* #,##0.00_-;\-* #,##0.00_-;_-* &quot;-&quot;??_-;_-@_-">
                  <c:v>3893.985722222222</c:v>
                </c:pt>
                <c:pt idx="244" formatCode="_-* #,##0.00_-;\-* #,##0.00_-;_-* &quot;-&quot;??_-;_-@_-">
                  <c:v>3900.782</c:v>
                </c:pt>
                <c:pt idx="245" formatCode="_-* #,##0.00_-;\-* #,##0.00_-;_-* &quot;-&quot;??_-;_-@_-">
                  <c:v>3907.828847222221</c:v>
                </c:pt>
                <c:pt idx="246" formatCode="_-* #,##0.00_-;\-* #,##0.00_-;_-* &quot;-&quot;??_-;_-@_-">
                  <c:v>3898.677361111111</c:v>
                </c:pt>
                <c:pt idx="247" formatCode="_-* #,##0.00_-;\-* #,##0.00_-;_-* &quot;-&quot;??_-;_-@_-">
                  <c:v>3887.668958333334</c:v>
                </c:pt>
                <c:pt idx="248" formatCode="_-* #,##0.00_-;\-* #,##0.00_-;_-* &quot;-&quot;??_-;_-@_-">
                  <c:v>3883.080555555556</c:v>
                </c:pt>
                <c:pt idx="249" formatCode="_-* #,##0.00_-;\-* #,##0.00_-;_-* &quot;-&quot;??_-;_-@_-">
                  <c:v>3878.65702777778</c:v>
                </c:pt>
                <c:pt idx="250" formatCode="_-* #,##0.00_-;\-* #,##0.00_-;_-* &quot;-&quot;??_-;_-@_-">
                  <c:v>3883.783819444446</c:v>
                </c:pt>
                <c:pt idx="251" formatCode="_-* #,##0.00_-;\-* #,##0.00_-;_-* &quot;-&quot;??_-;_-@_-">
                  <c:v>3890.244916666666</c:v>
                </c:pt>
                <c:pt idx="252" formatCode="_-* #,##0.00_-;\-* #,##0.00_-;_-* &quot;-&quot;??_-;_-@_-">
                  <c:v>3897.375472222227</c:v>
                </c:pt>
                <c:pt idx="253" formatCode="_-* #,##0.00_-;\-* #,##0.00_-;_-* &quot;-&quot;??_-;_-@_-">
                  <c:v>3887.135055555558</c:v>
                </c:pt>
                <c:pt idx="254" formatCode="_-* #,##0.00_-;\-* #,##0.00_-;_-* &quot;-&quot;??_-;_-@_-">
                  <c:v>3894.972583333336</c:v>
                </c:pt>
                <c:pt idx="255" formatCode="_-* #,##0.00_-;\-* #,##0.00_-;_-* &quot;-&quot;??_-;_-@_-">
                  <c:v>3890.976666666665</c:v>
                </c:pt>
                <c:pt idx="256" formatCode="_-* #,##0.00_-;\-* #,##0.00_-;_-* &quot;-&quot;??_-;_-@_-">
                  <c:v>3888.802916666667</c:v>
                </c:pt>
                <c:pt idx="257" formatCode="_-* #,##0.00_-;\-* #,##0.00_-;_-* &quot;-&quot;??_-;_-@_-">
                  <c:v>3898.897569444446</c:v>
                </c:pt>
                <c:pt idx="258" formatCode="_-* #,##0.00_-;\-* #,##0.00_-;_-* &quot;-&quot;??_-;_-@_-">
                  <c:v>3913.245069444445</c:v>
                </c:pt>
                <c:pt idx="259" formatCode="_-* #,##0.00_-;\-* #,##0.00_-;_-* &quot;-&quot;??_-;_-@_-">
                  <c:v>3919.758958333334</c:v>
                </c:pt>
                <c:pt idx="260" formatCode="_-* #,##0.00_-;\-* #,##0.00_-;_-* &quot;-&quot;??_-;_-@_-">
                  <c:v>3927.744736111111</c:v>
                </c:pt>
                <c:pt idx="261" formatCode="_-* #,##0.00_-;\-* #,##0.00_-;_-* &quot;-&quot;??_-;_-@_-">
                  <c:v>3940.080708333335</c:v>
                </c:pt>
                <c:pt idx="262" formatCode="_-* #,##0.00_-;\-* #,##0.00_-;_-* &quot;-&quot;??_-;_-@_-">
                  <c:v>3952.720458333334</c:v>
                </c:pt>
                <c:pt idx="263" formatCode="_-* #,##0.00_-;\-* #,##0.00_-;_-* &quot;-&quot;??_-;_-@_-">
                  <c:v>3950.539888888889</c:v>
                </c:pt>
                <c:pt idx="264" formatCode="_-* #,##0.00_-;\-* #,##0.00_-;_-* &quot;-&quot;??_-;_-@_-">
                  <c:v>3955.596625</c:v>
                </c:pt>
                <c:pt idx="265" formatCode="_-* #,##0.00_-;\-* #,##0.00_-;_-* &quot;-&quot;??_-;_-@_-">
                  <c:v>3971.941208333335</c:v>
                </c:pt>
                <c:pt idx="266" formatCode="_-* #,##0.00_-;\-* #,##0.00_-;_-* &quot;-&quot;??_-;_-@_-">
                  <c:v>3963.81593055556</c:v>
                </c:pt>
                <c:pt idx="267" formatCode="_-* #,##0.00_-;\-* #,##0.00_-;_-* &quot;-&quot;??_-;_-@_-">
                  <c:v>3954.48023611111</c:v>
                </c:pt>
                <c:pt idx="268" formatCode="_-* #,##0.00_-;\-* #,##0.00_-;_-* &quot;-&quot;??_-;_-@_-">
                  <c:v>3945.084444444444</c:v>
                </c:pt>
                <c:pt idx="269" formatCode="_-* #,##0.00_-;\-* #,##0.00_-;_-* &quot;-&quot;??_-;_-@_-">
                  <c:v>3944.117041666664</c:v>
                </c:pt>
                <c:pt idx="270" formatCode="_-* #,##0.00_-;\-* #,##0.00_-;_-* &quot;-&quot;??_-;_-@_-">
                  <c:v>3931.299805555555</c:v>
                </c:pt>
                <c:pt idx="271" formatCode="_-* #,##0.00_-;\-* #,##0.00_-;_-* &quot;-&quot;??_-;_-@_-">
                  <c:v>3917.628666666658</c:v>
                </c:pt>
                <c:pt idx="272" formatCode="_-* #,##0.00_-;\-* #,##0.00_-;_-* &quot;-&quot;??_-;_-@_-">
                  <c:v>3921.248749999992</c:v>
                </c:pt>
                <c:pt idx="273" formatCode="_-* #,##0.00_-;\-* #,##0.00_-;_-* &quot;-&quot;??_-;_-@_-">
                  <c:v>3928.991958333336</c:v>
                </c:pt>
                <c:pt idx="274" formatCode="_-* #,##0.00_-;\-* #,##0.00_-;_-* &quot;-&quot;??_-;_-@_-">
                  <c:v>3916.830875</c:v>
                </c:pt>
                <c:pt idx="275" formatCode="_-* #,##0.00_-;\-* #,##0.00_-;_-* &quot;-&quot;??_-;_-@_-">
                  <c:v>3889.559763888891</c:v>
                </c:pt>
                <c:pt idx="276" formatCode="_-* #,##0.00_-;\-* #,##0.00_-;_-* &quot;-&quot;??_-;_-@_-">
                  <c:v>3867.169388888889</c:v>
                </c:pt>
                <c:pt idx="277" formatCode="_-* #,##0.00_-;\-* #,##0.00_-;_-* &quot;-&quot;??_-;_-@_-">
                  <c:v>3854.887722222222</c:v>
                </c:pt>
                <c:pt idx="278" formatCode="_-* #,##0.00_-;\-* #,##0.00_-;_-* &quot;-&quot;??_-;_-@_-">
                  <c:v>3839.194249999995</c:v>
                </c:pt>
                <c:pt idx="279" formatCode="_-* #,##0.00_-;\-* #,##0.00_-;_-* &quot;-&quot;??_-;_-@_-">
                  <c:v>3837.227194444444</c:v>
                </c:pt>
                <c:pt idx="280" formatCode="_-* #,##0.00_-;\-* #,##0.00_-;_-* &quot;-&quot;??_-;_-@_-">
                  <c:v>3826.165152777778</c:v>
                </c:pt>
                <c:pt idx="281" formatCode="_-* #,##0.00_-;\-* #,##0.00_-;_-* &quot;-&quot;??_-;_-@_-">
                  <c:v>3814.566541666659</c:v>
                </c:pt>
                <c:pt idx="282" formatCode="_-* #,##0.00_-;\-* #,##0.00_-;_-* &quot;-&quot;??_-;_-@_-">
                  <c:v>3787.882916666666</c:v>
                </c:pt>
                <c:pt idx="283" formatCode="_-* #,##0.00_-;\-* #,##0.00_-;_-* &quot;-&quot;??_-;_-@_-">
                  <c:v>3790.775097222222</c:v>
                </c:pt>
                <c:pt idx="284" formatCode="_-* #,##0.00_-;\-* #,##0.00_-;_-* &quot;-&quot;??_-;_-@_-">
                  <c:v>3782.71248611111</c:v>
                </c:pt>
                <c:pt idx="285" formatCode="_-* #,##0.00_-;\-* #,##0.00_-;_-* &quot;-&quot;??_-;_-@_-">
                  <c:v>3787.32876388889</c:v>
                </c:pt>
                <c:pt idx="286" formatCode="_-* #,##0.00_-;\-* #,##0.00_-;_-* &quot;-&quot;??_-;_-@_-">
                  <c:v>3790.465319444447</c:v>
                </c:pt>
                <c:pt idx="287" formatCode="_-* #,##0.00_-;\-* #,##0.00_-;_-* &quot;-&quot;??_-;_-@_-">
                  <c:v>3793.799166666667</c:v>
                </c:pt>
                <c:pt idx="288" formatCode="_-* #,##0.00_-;\-* #,##0.00_-;_-* &quot;-&quot;??_-;_-@_-">
                  <c:v>3801.722944444444</c:v>
                </c:pt>
                <c:pt idx="289" formatCode="_-* #,##0.00_-;\-* #,##0.00_-;_-* &quot;-&quot;??_-;_-@_-">
                  <c:v>3795.802402777778</c:v>
                </c:pt>
                <c:pt idx="290" formatCode="_-* #,##0.00_-;\-* #,##0.00_-;_-* &quot;-&quot;??_-;_-@_-">
                  <c:v>3782.727583333333</c:v>
                </c:pt>
                <c:pt idx="291" formatCode="_-* #,##0.00_-;\-* #,##0.00_-;_-* &quot;-&quot;??_-;_-@_-">
                  <c:v>3778.458472222222</c:v>
                </c:pt>
                <c:pt idx="292" formatCode="_-* #,##0.00_-;\-* #,##0.00_-;_-* &quot;-&quot;??_-;_-@_-">
                  <c:v>3764.990736111113</c:v>
                </c:pt>
                <c:pt idx="293" formatCode="_-* #,##0.00_-;\-* #,##0.00_-;_-* &quot;-&quot;??_-;_-@_-">
                  <c:v>3770.268486111104</c:v>
                </c:pt>
                <c:pt idx="294" formatCode="_-* #,##0.00_-;\-* #,##0.00_-;_-* &quot;-&quot;??_-;_-@_-">
                  <c:v>3764.226222222221</c:v>
                </c:pt>
                <c:pt idx="295" formatCode="_-* #,##0.00_-;\-* #,##0.00_-;_-* &quot;-&quot;??_-;_-@_-">
                  <c:v>3752.394111111111</c:v>
                </c:pt>
                <c:pt idx="296" formatCode="_-* #,##0.00_-;\-* #,##0.00_-;_-* &quot;-&quot;??_-;_-@_-">
                  <c:v>3755.941486111111</c:v>
                </c:pt>
                <c:pt idx="297" formatCode="_-* #,##0.00_-;\-* #,##0.00_-;_-* &quot;-&quot;??_-;_-@_-">
                  <c:v>3759.580861111104</c:v>
                </c:pt>
                <c:pt idx="298" formatCode="_-* #,##0.00_-;\-* #,##0.00_-;_-* &quot;-&quot;??_-;_-@_-">
                  <c:v>3762.696819444444</c:v>
                </c:pt>
                <c:pt idx="299" formatCode="_-* #,##0.00_-;\-* #,##0.00_-;_-* &quot;-&quot;??_-;_-@_-">
                  <c:v>3754.021986111111</c:v>
                </c:pt>
                <c:pt idx="300" formatCode="_-* #,##0.00_-;\-* #,##0.00_-;_-* &quot;-&quot;??_-;_-@_-">
                  <c:v>3764.113638888891</c:v>
                </c:pt>
                <c:pt idx="301" formatCode="_-* #,##0.00_-;\-* #,##0.00_-;_-* &quot;-&quot;??_-;_-@_-">
                  <c:v>3779.790208333334</c:v>
                </c:pt>
                <c:pt idx="302" formatCode="_-* #,##0.00_-;\-* #,##0.00_-;_-* &quot;-&quot;??_-;_-@_-">
                  <c:v>3788.140013888891</c:v>
                </c:pt>
                <c:pt idx="303" formatCode="_-* #,##0.00_-;\-* #,##0.00_-;_-* &quot;-&quot;??_-;_-@_-">
                  <c:v>3784.048888888884</c:v>
                </c:pt>
                <c:pt idx="304" formatCode="_-* #,##0.00_-;\-* #,##0.00_-;_-* &quot;-&quot;??_-;_-@_-">
                  <c:v>3785.851375000002</c:v>
                </c:pt>
                <c:pt idx="305" formatCode="_-* #,##0.00_-;\-* #,##0.00_-;_-* &quot;-&quot;??_-;_-@_-">
                  <c:v>3807.949541666665</c:v>
                </c:pt>
                <c:pt idx="306" formatCode="_-* #,##0.00_-;\-* #,##0.00_-;_-* &quot;-&quot;??_-;_-@_-">
                  <c:v>3834.262402777775</c:v>
                </c:pt>
                <c:pt idx="307" formatCode="_-* #,##0.00_-;\-* #,##0.00_-;_-* &quot;-&quot;??_-;_-@_-">
                  <c:v>3851.965333333336</c:v>
                </c:pt>
                <c:pt idx="308" formatCode="_-* #,##0.00_-;\-* #,##0.00_-;_-* &quot;-&quot;??_-;_-@_-">
                  <c:v>3875.844194444446</c:v>
                </c:pt>
                <c:pt idx="309" formatCode="_-* #,##0.00_-;\-* #,##0.00_-;_-* &quot;-&quot;??_-;_-@_-">
                  <c:v>3893.432222222222</c:v>
                </c:pt>
                <c:pt idx="310" formatCode="_-* #,##0.00_-;\-* #,##0.00_-;_-* &quot;-&quot;??_-;_-@_-">
                  <c:v>3910.737819444444</c:v>
                </c:pt>
                <c:pt idx="311" formatCode="_-* #,##0.00_-;\-* #,##0.00_-;_-* &quot;-&quot;??_-;_-@_-">
                  <c:v>3922.257569444444</c:v>
                </c:pt>
                <c:pt idx="312" formatCode="_-* #,##0.00_-;\-* #,##0.00_-;_-* &quot;-&quot;??_-;_-@_-">
                  <c:v>3951.514986111111</c:v>
                </c:pt>
                <c:pt idx="313" formatCode="_-* #,##0.00_-;\-* #,##0.00_-;_-* &quot;-&quot;??_-;_-@_-">
                  <c:v>3967.479069444444</c:v>
                </c:pt>
                <c:pt idx="314" formatCode="_-* #,##0.00_-;\-* #,##0.00_-;_-* &quot;-&quot;??_-;_-@_-">
                  <c:v>3973.608416666665</c:v>
                </c:pt>
                <c:pt idx="315" formatCode="_-* #,##0.00_-;\-* #,##0.00_-;_-* &quot;-&quot;??_-;_-@_-">
                  <c:v>3975.33191666667</c:v>
                </c:pt>
                <c:pt idx="316" formatCode="_-* #,##0.00_-;\-* #,##0.00_-;_-* &quot;-&quot;??_-;_-@_-">
                  <c:v>3976.851680555557</c:v>
                </c:pt>
                <c:pt idx="317" formatCode="_-* #,##0.00_-;\-* #,##0.00_-;_-* &quot;-&quot;??_-;_-@_-">
                  <c:v>3976.173180555556</c:v>
                </c:pt>
                <c:pt idx="318" formatCode="_-* #,##0.00_-;\-* #,##0.00_-;_-* &quot;-&quot;??_-;_-@_-">
                  <c:v>3957.213694444444</c:v>
                </c:pt>
                <c:pt idx="319" formatCode="_-* #,##0.00_-;\-* #,##0.00_-;_-* &quot;-&quot;??_-;_-@_-">
                  <c:v>3951.352111111112</c:v>
                </c:pt>
                <c:pt idx="320" formatCode="_-* #,##0.00_-;\-* #,##0.00_-;_-* &quot;-&quot;??_-;_-@_-">
                  <c:v>3958.539652777778</c:v>
                </c:pt>
                <c:pt idx="321" formatCode="_-* #,##0.00_-;\-* #,##0.00_-;_-* &quot;-&quot;??_-;_-@_-">
                  <c:v>3925.951472222225</c:v>
                </c:pt>
                <c:pt idx="322" formatCode="_-* #,##0.00_-;\-* #,##0.00_-;_-* &quot;-&quot;??_-;_-@_-">
                  <c:v>3932.094263888888</c:v>
                </c:pt>
                <c:pt idx="323" formatCode="_-* #,##0.00_-;\-* #,##0.00_-;_-* &quot;-&quot;??_-;_-@_-">
                  <c:v>3933.988222222222</c:v>
                </c:pt>
                <c:pt idx="324" formatCode="_-* #,##0.00_-;\-* #,##0.00_-;_-* &quot;-&quot;??_-;_-@_-">
                  <c:v>3941.691847222222</c:v>
                </c:pt>
                <c:pt idx="325" formatCode="_-* #,##0.00_-;\-* #,##0.00_-;_-* &quot;-&quot;??_-;_-@_-">
                  <c:v>3950.843319444447</c:v>
                </c:pt>
                <c:pt idx="326" formatCode="_-* #,##0.00_-;\-* #,##0.00_-;_-* &quot;-&quot;??_-;_-@_-">
                  <c:v>3966.910194444446</c:v>
                </c:pt>
                <c:pt idx="327" formatCode="_-* #,##0.00_-;\-* #,##0.00_-;_-* &quot;-&quot;??_-;_-@_-">
                  <c:v>3980.292888888889</c:v>
                </c:pt>
                <c:pt idx="328" formatCode="_-* #,##0.00_-;\-* #,##0.00_-;_-* &quot;-&quot;??_-;_-@_-">
                  <c:v>3994.840333333337</c:v>
                </c:pt>
                <c:pt idx="329" formatCode="_-* #,##0.00_-;\-* #,##0.00_-;_-* &quot;-&quot;??_-;_-@_-">
                  <c:v>4004.669152777778</c:v>
                </c:pt>
                <c:pt idx="330" formatCode="_-* #,##0.00_-;\-* #,##0.00_-;_-* &quot;-&quot;??_-;_-@_-">
                  <c:v>4005.100624999999</c:v>
                </c:pt>
                <c:pt idx="331" formatCode="_-* #,##0.00_-;\-* #,##0.00_-;_-* &quot;-&quot;??_-;_-@_-">
                  <c:v>4004.137569444445</c:v>
                </c:pt>
                <c:pt idx="332" formatCode="_-* #,##0.00_-;\-* #,##0.00_-;_-* &quot;-&quot;??_-;_-@_-">
                  <c:v>3993.435375000003</c:v>
                </c:pt>
                <c:pt idx="333" formatCode="_-* #,##0.00_-;\-* #,##0.00_-;_-* &quot;-&quot;??_-;_-@_-">
                  <c:v>3989.838083333336</c:v>
                </c:pt>
                <c:pt idx="334" formatCode="_-* #,##0.00_-;\-* #,##0.00_-;_-* &quot;-&quot;??_-;_-@_-">
                  <c:v>3986.699402777778</c:v>
                </c:pt>
                <c:pt idx="335" formatCode="_-* #,##0.00_-;\-* #,##0.00_-;_-* &quot;-&quot;??_-;_-@_-">
                  <c:v>3990.978708333335</c:v>
                </c:pt>
                <c:pt idx="336" formatCode="_-* #,##0.00_-;\-* #,##0.00_-;_-* &quot;-&quot;??_-;_-@_-">
                  <c:v>3990.059833333336</c:v>
                </c:pt>
                <c:pt idx="337" formatCode="_-* #,##0.00_-;\-* #,##0.00_-;_-* &quot;-&quot;??_-;_-@_-">
                  <c:v>3981.267819444445</c:v>
                </c:pt>
                <c:pt idx="338" formatCode="_-* #,##0.00_-;\-* #,##0.00_-;_-* &quot;-&quot;??_-;_-@_-">
                  <c:v>3968.02948611111</c:v>
                </c:pt>
                <c:pt idx="339" formatCode="_-* #,##0.00_-;\-* #,##0.00_-;_-* &quot;-&quot;??_-;_-@_-">
                  <c:v>3956.559666666665</c:v>
                </c:pt>
                <c:pt idx="340" formatCode="_-* #,##0.00_-;\-* #,##0.00_-;_-* &quot;-&quot;??_-;_-@_-">
                  <c:v>3952.136638888888</c:v>
                </c:pt>
                <c:pt idx="341" formatCode="_-* #,##0.00_-;\-* #,##0.00_-;_-* &quot;-&quot;??_-;_-@_-">
                  <c:v>3936.25776388889</c:v>
                </c:pt>
                <c:pt idx="342" formatCode="_-* #,##0.00_-;\-* #,##0.00_-;_-* &quot;-&quot;??_-;_-@_-">
                  <c:v>3927.998652777778</c:v>
                </c:pt>
                <c:pt idx="343" formatCode="_-* #,##0.00_-;\-* #,##0.00_-;_-* &quot;-&quot;??_-;_-@_-">
                  <c:v>3914.791069444444</c:v>
                </c:pt>
                <c:pt idx="344" formatCode="_-* #,##0.00_-;\-* #,##0.00_-;_-* &quot;-&quot;??_-;_-@_-">
                  <c:v>3908.245708333335</c:v>
                </c:pt>
                <c:pt idx="345" formatCode="_-* #,##0.00_-;\-* #,##0.00_-;_-* &quot;-&quot;??_-;_-@_-">
                  <c:v>3903.544513888891</c:v>
                </c:pt>
                <c:pt idx="346" formatCode="_-* #,##0.00_-;\-* #,##0.00_-;_-* &quot;-&quot;??_-;_-@_-">
                  <c:v>3894.748708333333</c:v>
                </c:pt>
                <c:pt idx="347" formatCode="_-* #,##0.00_-;\-* #,##0.00_-;_-* &quot;-&quot;??_-;_-@_-">
                  <c:v>3892.686486111108</c:v>
                </c:pt>
                <c:pt idx="348" formatCode="_-* #,##0.00_-;\-* #,##0.00_-;_-* &quot;-&quot;??_-;_-@_-">
                  <c:v>3897.685680555556</c:v>
                </c:pt>
                <c:pt idx="349" formatCode="_-* #,##0.00_-;\-* #,##0.00_-;_-* &quot;-&quot;??_-;_-@_-">
                  <c:v>3877.099736111112</c:v>
                </c:pt>
                <c:pt idx="350" formatCode="_-* #,##0.00_-;\-* #,##0.00_-;_-* &quot;-&quot;??_-;_-@_-">
                  <c:v>3845.336833333336</c:v>
                </c:pt>
                <c:pt idx="351" formatCode="_-* #,##0.00_-;\-* #,##0.00_-;_-* &quot;-&quot;??_-;_-@_-">
                  <c:v>3854.102291666659</c:v>
                </c:pt>
                <c:pt idx="352" formatCode="_-* #,##0.00_-;\-* #,##0.00_-;_-* &quot;-&quot;??_-;_-@_-">
                  <c:v>3842.620944444444</c:v>
                </c:pt>
                <c:pt idx="353" formatCode="_-* #,##0.00_-;\-* #,##0.00_-;_-* &quot;-&quot;??_-;_-@_-">
                  <c:v>3832.042125</c:v>
                </c:pt>
                <c:pt idx="354" formatCode="_-* #,##0.00_-;\-* #,##0.00_-;_-* &quot;-&quot;??_-;_-@_-">
                  <c:v>3824.087527777777</c:v>
                </c:pt>
                <c:pt idx="355" formatCode="_-* #,##0.00_-;\-* #,##0.00_-;_-* &quot;-&quot;??_-;_-@_-">
                  <c:v>3812.40388888889</c:v>
                </c:pt>
                <c:pt idx="356" formatCode="_-* #,##0.00_-;\-* #,##0.00_-;_-* &quot;-&quot;??_-;_-@_-">
                  <c:v>3798.21375</c:v>
                </c:pt>
                <c:pt idx="357" formatCode="_-* #,##0.00_-;\-* #,##0.00_-;_-* &quot;-&quot;??_-;_-@_-">
                  <c:v>3785.714888888889</c:v>
                </c:pt>
                <c:pt idx="358" formatCode="_-* #,##0.00_-;\-* #,##0.00_-;_-* &quot;-&quot;??_-;_-@_-">
                  <c:v>3777.215277777777</c:v>
                </c:pt>
                <c:pt idx="359" formatCode="_-* #,##0.00_-;\-* #,##0.00_-;_-* &quot;-&quot;??_-;_-@_-">
                  <c:v>3781.701402777777</c:v>
                </c:pt>
                <c:pt idx="360" formatCode="_-* #,##0.00_-;\-* #,##0.00_-;_-* &quot;-&quot;??_-;_-@_-">
                  <c:v>3784.543847222222</c:v>
                </c:pt>
                <c:pt idx="361" formatCode="_-* #,##0.00_-;\-* #,##0.00_-;_-* &quot;-&quot;??_-;_-@_-">
                  <c:v>3787.302722222222</c:v>
                </c:pt>
                <c:pt idx="362" formatCode="_-* #,##0.00_-;\-* #,##0.00_-;_-* &quot;-&quot;??_-;_-@_-">
                  <c:v>3795.235041666664</c:v>
                </c:pt>
                <c:pt idx="363" formatCode="_-* #,##0.00_-;\-* #,##0.00_-;_-* &quot;-&quot;??_-;_-@_-">
                  <c:v>3798.412847222222</c:v>
                </c:pt>
                <c:pt idx="364" formatCode="_-* #,##0.00_-;\-* #,##0.00_-;_-* &quot;-&quot;??_-;_-@_-">
                  <c:v>3807.965138888891</c:v>
                </c:pt>
                <c:pt idx="365" formatCode="_-* #,##0.00_-;\-* #,##0.00_-;_-* &quot;-&quot;??_-;_-@_-">
                  <c:v>3806.577569444444</c:v>
                </c:pt>
                <c:pt idx="366" formatCode="_-* #,##0.00_-;\-* #,##0.00_-;_-* &quot;-&quot;??_-;_-@_-">
                  <c:v>3806.32177777778</c:v>
                </c:pt>
                <c:pt idx="367" formatCode="_-* #,##0.00_-;\-* #,##0.00_-;_-* &quot;-&quot;??_-;_-@_-">
                  <c:v>3810.641458333336</c:v>
                </c:pt>
                <c:pt idx="368" formatCode="_-* #,##0.00_-;\-* #,##0.00_-;_-* &quot;-&quot;??_-;_-@_-">
                  <c:v>3815.70025</c:v>
                </c:pt>
                <c:pt idx="369" formatCode="_-* #,##0.00_-;\-* #,##0.00_-;_-* &quot;-&quot;??_-;_-@_-">
                  <c:v>3818.511194444447</c:v>
                </c:pt>
                <c:pt idx="370" formatCode="_-* #,##0.00_-;\-* #,##0.00_-;_-* &quot;-&quot;??_-;_-@_-">
                  <c:v>3819.953347222225</c:v>
                </c:pt>
                <c:pt idx="371" formatCode="_-* #,##0.00_-;\-* #,##0.00_-;_-* &quot;-&quot;??_-;_-@_-">
                  <c:v>3835.551500000002</c:v>
                </c:pt>
                <c:pt idx="372" formatCode="_-* #,##0.00_-;\-* #,##0.00_-;_-* &quot;-&quot;??_-;_-@_-">
                  <c:v>3839.339819444446</c:v>
                </c:pt>
                <c:pt idx="373" formatCode="_-* #,##0.00_-;\-* #,##0.00_-;_-* &quot;-&quot;??_-;_-@_-">
                  <c:v>3837.905861111109</c:v>
                </c:pt>
                <c:pt idx="374" formatCode="_-* #,##0.00_-;\-* #,##0.00_-;_-* &quot;-&quot;??_-;_-@_-">
                  <c:v>3838.921847222222</c:v>
                </c:pt>
                <c:pt idx="375" formatCode="_-* #,##0.00_-;\-* #,##0.00_-;_-* &quot;-&quot;??_-;_-@_-">
                  <c:v>3840.352138888893</c:v>
                </c:pt>
                <c:pt idx="376" formatCode="_-* #,##0.00_-;\-* #,##0.00_-;_-* &quot;-&quot;??_-;_-@_-">
                  <c:v>3849.833222222226</c:v>
                </c:pt>
                <c:pt idx="377" formatCode="_-* #,##0.00_-;\-* #,##0.00_-;_-* &quot;-&quot;??_-;_-@_-">
                  <c:v>3853.741138888891</c:v>
                </c:pt>
                <c:pt idx="378" formatCode="_-* #,##0.00_-;\-* #,##0.00_-;_-* &quot;-&quot;??_-;_-@_-">
                  <c:v>3859.491680555557</c:v>
                </c:pt>
                <c:pt idx="379" formatCode="_-* #,##0.00_-;\-* #,##0.00_-;_-* &quot;-&quot;??_-;_-@_-">
                  <c:v>3891.644555555555</c:v>
                </c:pt>
                <c:pt idx="380" formatCode="_-* #,##0.00_-;\-* #,##0.00_-;_-* &quot;-&quot;??_-;_-@_-">
                  <c:v>3923.972166666666</c:v>
                </c:pt>
                <c:pt idx="381" formatCode="_-* #,##0.00_-;\-* #,##0.00_-;_-* &quot;-&quot;??_-;_-@_-">
                  <c:v>3956.473236111113</c:v>
                </c:pt>
                <c:pt idx="382" formatCode="_-* #,##0.00_-;\-* #,##0.00_-;_-* &quot;-&quot;??_-;_-@_-">
                  <c:v>3980.649930555556</c:v>
                </c:pt>
                <c:pt idx="383" formatCode="_-* #,##0.00_-;\-* #,##0.00_-;_-* &quot;-&quot;??_-;_-@_-">
                  <c:v>3994.789652777776</c:v>
                </c:pt>
                <c:pt idx="384" formatCode="_-* #,##0.00_-;\-* #,##0.00_-;_-* &quot;-&quot;??_-;_-@_-">
                  <c:v>4002.037375000001</c:v>
                </c:pt>
                <c:pt idx="385" formatCode="_-* #,##0.00_-;\-* #,##0.00_-;_-* &quot;-&quot;??_-;_-@_-">
                  <c:v>4012.456027777777</c:v>
                </c:pt>
                <c:pt idx="386" formatCode="_-* #,##0.00_-;\-* #,##0.00_-;_-* &quot;-&quot;??_-;_-@_-">
                  <c:v>4018.258486111109</c:v>
                </c:pt>
                <c:pt idx="387" formatCode="_-* #,##0.00_-;\-* #,##0.00_-;_-* &quot;-&quot;??_-;_-@_-">
                  <c:v>4012.743305555556</c:v>
                </c:pt>
                <c:pt idx="388" formatCode="_-* #,##0.00_-;\-* #,##0.00_-;_-* &quot;-&quot;??_-;_-@_-">
                  <c:v>4008.693402777778</c:v>
                </c:pt>
                <c:pt idx="389" formatCode="_-* #,##0.00_-;\-* #,##0.00_-;_-* &quot;-&quot;??_-;_-@_-">
                  <c:v>4005.377041666666</c:v>
                </c:pt>
                <c:pt idx="390" formatCode="_-* #,##0.00_-;\-* #,##0.00_-;_-* &quot;-&quot;??_-;_-@_-">
                  <c:v>4014.89102777778</c:v>
                </c:pt>
                <c:pt idx="391" formatCode="_-* #,##0.00_-;\-* #,##0.00_-;_-* &quot;-&quot;??_-;_-@_-">
                  <c:v>4016.114125</c:v>
                </c:pt>
                <c:pt idx="392" formatCode="_-* #,##0.00_-;\-* #,##0.00_-;_-* &quot;-&quot;??_-;_-@_-">
                  <c:v>4014.235013888891</c:v>
                </c:pt>
                <c:pt idx="393" formatCode="_-* #,##0.00_-;\-* #,##0.00_-;_-* &quot;-&quot;??_-;_-@_-">
                  <c:v>4015.787125</c:v>
                </c:pt>
                <c:pt idx="394" formatCode="_-* #,##0.00_-;\-* #,##0.00_-;_-* &quot;-&quot;??_-;_-@_-">
                  <c:v>4019.37590277778</c:v>
                </c:pt>
                <c:pt idx="395" formatCode="_-* #,##0.00_-;\-* #,##0.00_-;_-* &quot;-&quot;??_-;_-@_-">
                  <c:v>4030.863736111113</c:v>
                </c:pt>
                <c:pt idx="396" formatCode="_-* #,##0.00_-;\-* #,##0.00_-;_-* &quot;-&quot;??_-;_-@_-">
                  <c:v>4040.264347222222</c:v>
                </c:pt>
                <c:pt idx="397" formatCode="_-* #,##0.00_-;\-* #,##0.00_-;_-* &quot;-&quot;??_-;_-@_-">
                  <c:v>4062.24163888889</c:v>
                </c:pt>
                <c:pt idx="398" formatCode="_-* #,##0.00_-;\-* #,##0.00_-;_-* &quot;-&quot;??_-;_-@_-">
                  <c:v>4063.35102777778</c:v>
                </c:pt>
                <c:pt idx="399" formatCode="_-* #,##0.00_-;\-* #,##0.00_-;_-* &quot;-&quot;??_-;_-@_-">
                  <c:v>4065.5045</c:v>
                </c:pt>
                <c:pt idx="400" formatCode="_-* #,##0.00_-;\-* #,##0.00_-;_-* &quot;-&quot;??_-;_-@_-">
                  <c:v>4074.934000000001</c:v>
                </c:pt>
                <c:pt idx="401" formatCode="_-* #,##0.00_-;\-* #,##0.00_-;_-* &quot;-&quot;??_-;_-@_-">
                  <c:v>4073.137444444445</c:v>
                </c:pt>
                <c:pt idx="402" formatCode="_-* #,##0.00_-;\-* #,##0.00_-;_-* &quot;-&quot;??_-;_-@_-">
                  <c:v>4076.320513888892</c:v>
                </c:pt>
                <c:pt idx="403" formatCode="_-* #,##0.00_-;\-* #,##0.00_-;_-* &quot;-&quot;??_-;_-@_-">
                  <c:v>4090.05763888889</c:v>
                </c:pt>
                <c:pt idx="404" formatCode="_-* #,##0.00_-;\-* #,##0.00_-;_-* &quot;-&quot;??_-;_-@_-">
                  <c:v>4100.03536111111</c:v>
                </c:pt>
                <c:pt idx="405" formatCode="_-* #,##0.00_-;\-* #,##0.00_-;_-* &quot;-&quot;??_-;_-@_-">
                  <c:v>4104.060319444444</c:v>
                </c:pt>
                <c:pt idx="406" formatCode="_-* #,##0.00_-;\-* #,##0.00_-;_-* &quot;-&quot;??_-;_-@_-">
                  <c:v>4108.468555555555</c:v>
                </c:pt>
                <c:pt idx="407" formatCode="_-* #,##0.00_-;\-* #,##0.00_-;_-* &quot;-&quot;??_-;_-@_-">
                  <c:v>4089.185472222222</c:v>
                </c:pt>
                <c:pt idx="408" formatCode="_-* #,##0.00_-;\-* #,##0.00_-;_-* &quot;-&quot;??_-;_-@_-">
                  <c:v>4063.585708333335</c:v>
                </c:pt>
                <c:pt idx="409" formatCode="_-* #,##0.00_-;\-* #,##0.00_-;_-* &quot;-&quot;??_-;_-@_-">
                  <c:v>4044.022736111111</c:v>
                </c:pt>
                <c:pt idx="410" formatCode="_-* #,##0.00_-;\-* #,##0.00_-;_-* &quot;-&quot;??_-;_-@_-">
                  <c:v>4037.094347222222</c:v>
                </c:pt>
                <c:pt idx="411" formatCode="_-* #,##0.00_-;\-* #,##0.00_-;_-* &quot;-&quot;??_-;_-@_-">
                  <c:v>4026.815708333337</c:v>
                </c:pt>
                <c:pt idx="412" formatCode="_-* #,##0.00_-;\-* #,##0.00_-;_-* &quot;-&quot;??_-;_-@_-">
                  <c:v>4009.711763888891</c:v>
                </c:pt>
                <c:pt idx="413" formatCode="_-* #,##0.00_-;\-* #,##0.00_-;_-* &quot;-&quot;??_-;_-@_-">
                  <c:v>3989.583833333335</c:v>
                </c:pt>
                <c:pt idx="414" formatCode="_-* #,##0.00_-;\-* #,##0.00_-;_-* &quot;-&quot;??_-;_-@_-">
                  <c:v>3973.146777777776</c:v>
                </c:pt>
                <c:pt idx="415" formatCode="_-* #,##0.00_-;\-* #,##0.00_-;_-* &quot;-&quot;??_-;_-@_-">
                  <c:v>3964.791861111108</c:v>
                </c:pt>
                <c:pt idx="416" formatCode="_-* #,##0.00_-;\-* #,##0.00_-;_-* &quot;-&quot;??_-;_-@_-">
                  <c:v>3962.385291666665</c:v>
                </c:pt>
                <c:pt idx="417" formatCode="_-* #,##0.00_-;\-* #,##0.00_-;_-* &quot;-&quot;??_-;_-@_-">
                  <c:v>3973.510652777778</c:v>
                </c:pt>
                <c:pt idx="418" formatCode="_-* #,##0.00_-;\-* #,##0.00_-;_-* &quot;-&quot;??_-;_-@_-">
                  <c:v>3973.791430555557</c:v>
                </c:pt>
                <c:pt idx="419" formatCode="_-* #,##0.00_-;\-* #,##0.00_-;_-* &quot;-&quot;??_-;_-@_-">
                  <c:v>3958.697291666664</c:v>
                </c:pt>
                <c:pt idx="420" formatCode="_-* #,##0.00_-;\-* #,##0.00_-;_-* &quot;-&quot;??_-;_-@_-">
                  <c:v>3930.417152777781</c:v>
                </c:pt>
                <c:pt idx="421" formatCode="_-* #,##0.00_-;\-* #,##0.00_-;_-* &quot;-&quot;??_-;_-@_-">
                  <c:v>3905.6615</c:v>
                </c:pt>
                <c:pt idx="422" formatCode="_-* #,##0.00_-;\-* #,##0.00_-;_-* &quot;-&quot;??_-;_-@_-">
                  <c:v>3892.717597222223</c:v>
                </c:pt>
                <c:pt idx="423" formatCode="_-* #,##0.00_-;\-* #,##0.00_-;_-* &quot;-&quot;??_-;_-@_-">
                  <c:v>3888.874444444445</c:v>
                </c:pt>
                <c:pt idx="424" formatCode="_-* #,##0.00_-;\-* #,##0.00_-;_-* &quot;-&quot;??_-;_-@_-">
                  <c:v>3888.574625</c:v>
                </c:pt>
                <c:pt idx="425" formatCode="_-* #,##0.00_-;\-* #,##0.00_-;_-* &quot;-&quot;??_-;_-@_-">
                  <c:v>3870.303638888891</c:v>
                </c:pt>
                <c:pt idx="426" formatCode="_-* #,##0.00_-;\-* #,##0.00_-;_-* &quot;-&quot;??_-;_-@_-">
                  <c:v>3860.607833333336</c:v>
                </c:pt>
                <c:pt idx="427" formatCode="_-* #,##0.00_-;\-* #,##0.00_-;_-* &quot;-&quot;??_-;_-@_-">
                  <c:v>3840.45052777778</c:v>
                </c:pt>
                <c:pt idx="428" formatCode="_-* #,##0.00_-;\-* #,##0.00_-;_-* &quot;-&quot;??_-;_-@_-">
                  <c:v>3842.564458333334</c:v>
                </c:pt>
                <c:pt idx="429" formatCode="_-* #,##0.00_-;\-* #,##0.00_-;_-* &quot;-&quot;??_-;_-@_-">
                  <c:v>3820.125888888889</c:v>
                </c:pt>
                <c:pt idx="430" formatCode="_-* #,##0.00_-;\-* #,##0.00_-;_-* &quot;-&quot;??_-;_-@_-">
                  <c:v>3803.928208333334</c:v>
                </c:pt>
                <c:pt idx="431" formatCode="_-* #,##0.00_-;\-* #,##0.00_-;_-* &quot;-&quot;??_-;_-@_-">
                  <c:v>3782.156319444445</c:v>
                </c:pt>
                <c:pt idx="432" formatCode="_-* #,##0.00_-;\-* #,##0.00_-;_-* &quot;-&quot;??_-;_-@_-">
                  <c:v>3723.204736111112</c:v>
                </c:pt>
                <c:pt idx="433" formatCode="_-* #,##0.00_-;\-* #,##0.00_-;_-* &quot;-&quot;??_-;_-@_-">
                  <c:v>3669.145541666664</c:v>
                </c:pt>
                <c:pt idx="434" formatCode="_-* #,##0.00_-;\-* #,##0.00_-;_-* &quot;-&quot;??_-;_-@_-">
                  <c:v>3589.352944444446</c:v>
                </c:pt>
                <c:pt idx="435" formatCode="_-* #,##0.00_-;\-* #,##0.00_-;_-* &quot;-&quot;??_-;_-@_-">
                  <c:v>3559.763916666667</c:v>
                </c:pt>
                <c:pt idx="436" formatCode="_-* #,##0.00_-;\-* #,##0.00_-;_-* &quot;-&quot;??_-;_-@_-">
                  <c:v>3551.037916666667</c:v>
                </c:pt>
                <c:pt idx="437" formatCode="_-* #,##0.00_-;\-* #,##0.00_-;_-* &quot;-&quot;??_-;_-@_-">
                  <c:v>3540.793916666667</c:v>
                </c:pt>
                <c:pt idx="438" formatCode="_-* #,##0.00_-;\-* #,##0.00_-;_-* &quot;-&quot;??_-;_-@_-">
                  <c:v>3549.81733333334</c:v>
                </c:pt>
                <c:pt idx="439" formatCode="_-* #,##0.00_-;\-* #,##0.00_-;_-* &quot;-&quot;??_-;_-@_-">
                  <c:v>3560.351708333337</c:v>
                </c:pt>
                <c:pt idx="440" formatCode="_-* #,##0.00_-;\-* #,##0.00_-;_-* &quot;-&quot;??_-;_-@_-">
                  <c:v>3553.33386111111</c:v>
                </c:pt>
                <c:pt idx="441" formatCode="_-* #,##0.00_-;\-* #,##0.00_-;_-* &quot;-&quot;??_-;_-@_-">
                  <c:v>3547.424513888891</c:v>
                </c:pt>
                <c:pt idx="442" formatCode="_-* #,##0.00_-;\-* #,##0.00_-;_-* &quot;-&quot;??_-;_-@_-">
                  <c:v>3538.022916666666</c:v>
                </c:pt>
                <c:pt idx="443" formatCode="_-* #,##0.00_-;\-* #,##0.00_-;_-* &quot;-&quot;??_-;_-@_-">
                  <c:v>3538.608597222221</c:v>
                </c:pt>
                <c:pt idx="444" formatCode="_-* #,##0.00_-;\-* #,##0.00_-;_-* &quot;-&quot;??_-;_-@_-">
                  <c:v>3536.104555555555</c:v>
                </c:pt>
                <c:pt idx="445" formatCode="_-* #,##0.00_-;\-* #,##0.00_-;_-* &quot;-&quot;??_-;_-@_-">
                  <c:v>3517.625652777777</c:v>
                </c:pt>
                <c:pt idx="446" formatCode="_-* #,##0.00_-;\-* #,##0.00_-;_-* &quot;-&quot;??_-;_-@_-">
                  <c:v>3503.838263888888</c:v>
                </c:pt>
                <c:pt idx="447" formatCode="_-* #,##0.00_-;\-* #,##0.00_-;_-* &quot;-&quot;??_-;_-@_-">
                  <c:v>3486.336125000001</c:v>
                </c:pt>
                <c:pt idx="448" formatCode="_-* #,##0.00_-;\-* #,##0.00_-;_-* &quot;-&quot;??_-;_-@_-">
                  <c:v>3475.49938888889</c:v>
                </c:pt>
                <c:pt idx="449" formatCode="_-* #,##0.00_-;\-* #,##0.00_-;_-* &quot;-&quot;??_-;_-@_-">
                  <c:v>3456.856333333336</c:v>
                </c:pt>
                <c:pt idx="450" formatCode="_-* #,##0.00_-;\-* #,##0.00_-;_-* &quot;-&quot;??_-;_-@_-">
                  <c:v>3455.955694444446</c:v>
                </c:pt>
                <c:pt idx="451" formatCode="_-* #,##0.00_-;\-* #,##0.00_-;_-* &quot;-&quot;??_-;_-@_-">
                  <c:v>3460.467888888888</c:v>
                </c:pt>
                <c:pt idx="452" formatCode="_-* #,##0.00_-;\-* #,##0.00_-;_-* &quot;-&quot;??_-;_-@_-">
                  <c:v>3469.113138888892</c:v>
                </c:pt>
                <c:pt idx="453" formatCode="_-* #,##0.00_-;\-* #,##0.00_-;_-* &quot;-&quot;??_-;_-@_-">
                  <c:v>3458.704041666657</c:v>
                </c:pt>
                <c:pt idx="454" formatCode="_-* #,##0.00_-;\-* #,##0.00_-;_-* &quot;-&quot;??_-;_-@_-">
                  <c:v>3438.024111111111</c:v>
                </c:pt>
                <c:pt idx="455" formatCode="_-* #,##0.00_-;\-* #,##0.00_-;_-* &quot;-&quot;??_-;_-@_-">
                  <c:v>3402.940916666666</c:v>
                </c:pt>
                <c:pt idx="456" formatCode="_-* #,##0.00_-;\-* #,##0.00_-;_-* &quot;-&quot;??_-;_-@_-">
                  <c:v>3378.456499999999</c:v>
                </c:pt>
                <c:pt idx="457" formatCode="_-* #,##0.00_-;\-* #,##0.00_-;_-* &quot;-&quot;??_-;_-@_-">
                  <c:v>3356.775249999999</c:v>
                </c:pt>
                <c:pt idx="458" formatCode="_-* #,##0.00_-;\-* #,##0.00_-;_-* &quot;-&quot;??_-;_-@_-">
                  <c:v>3332.094194444446</c:v>
                </c:pt>
                <c:pt idx="459" formatCode="_-* #,##0.00_-;\-* #,##0.00_-;_-* &quot;-&quot;??_-;_-@_-">
                  <c:v>3313.327055555558</c:v>
                </c:pt>
                <c:pt idx="460" formatCode="_-* #,##0.00_-;\-* #,##0.00_-;_-* &quot;-&quot;??_-;_-@_-">
                  <c:v>3277.965208333336</c:v>
                </c:pt>
                <c:pt idx="461" formatCode="_-* #,##0.00_-;\-* #,##0.00_-;_-* &quot;-&quot;??_-;_-@_-">
                  <c:v>3260.199111111111</c:v>
                </c:pt>
                <c:pt idx="462" formatCode="_-* #,##0.00_-;\-* #,##0.00_-;_-* &quot;-&quot;??_-;_-@_-">
                  <c:v>3282.656027777777</c:v>
                </c:pt>
                <c:pt idx="463" formatCode="_-* #,##0.00_-;\-* #,##0.00_-;_-* &quot;-&quot;??_-;_-@_-">
                  <c:v>3286.944055555556</c:v>
                </c:pt>
                <c:pt idx="464" formatCode="_-* #,##0.00_-;\-* #,##0.00_-;_-* &quot;-&quot;??_-;_-@_-">
                  <c:v>3303.287722222223</c:v>
                </c:pt>
                <c:pt idx="465" formatCode="_-* #,##0.00_-;\-* #,##0.00_-;_-* &quot;-&quot;??_-;_-@_-">
                  <c:v>3295.042777777778</c:v>
                </c:pt>
                <c:pt idx="466" formatCode="_-* #,##0.00_-;\-* #,##0.00_-;_-* &quot;-&quot;??_-;_-@_-">
                  <c:v>3278.370013888893</c:v>
                </c:pt>
                <c:pt idx="467" formatCode="_-* #,##0.00_-;\-* #,##0.00_-;_-* &quot;-&quot;??_-;_-@_-">
                  <c:v>3280.35933333334</c:v>
                </c:pt>
                <c:pt idx="468" formatCode="_-* #,##0.00_-;\-* #,##0.00_-;_-* &quot;-&quot;??_-;_-@_-">
                  <c:v>3271.68651388889</c:v>
                </c:pt>
                <c:pt idx="469" formatCode="_-* #,##0.00_-;\-* #,##0.00_-;_-* &quot;-&quot;??_-;_-@_-">
                  <c:v>3244.977972222225</c:v>
                </c:pt>
                <c:pt idx="470" formatCode="_-* #,##0.00_-;\-* #,##0.00_-;_-* &quot;-&quot;??_-;_-@_-">
                  <c:v>3228.56476388889</c:v>
                </c:pt>
                <c:pt idx="471" formatCode="_-* #,##0.00_-;\-* #,##0.00_-;_-* &quot;-&quot;??_-;_-@_-">
                  <c:v>3216.014375</c:v>
                </c:pt>
                <c:pt idx="472" formatCode="_-* #,##0.00_-;\-* #,##0.00_-;_-* &quot;-&quot;??_-;_-@_-">
                  <c:v>3215.123097222222</c:v>
                </c:pt>
                <c:pt idx="473" formatCode="_-* #,##0.00_-;\-* #,##0.00_-;_-* &quot;-&quot;??_-;_-@_-">
                  <c:v>3204.762083333334</c:v>
                </c:pt>
                <c:pt idx="474" formatCode="_-* #,##0.00_-;\-* #,##0.00_-;_-* &quot;-&quot;??_-;_-@_-">
                  <c:v>3186.426888888889</c:v>
                </c:pt>
                <c:pt idx="475" formatCode="_-* #,##0.00_-;\-* #,##0.00_-;_-* &quot;-&quot;??_-;_-@_-">
                  <c:v>3175.490277777777</c:v>
                </c:pt>
                <c:pt idx="476" formatCode="_-* #,##0.00_-;\-* #,##0.00_-;_-* &quot;-&quot;??_-;_-@_-">
                  <c:v>3167.394416666667</c:v>
                </c:pt>
                <c:pt idx="477" formatCode="_-* #,##0.00_-;\-* #,##0.00_-;_-* &quot;-&quot;??_-;_-@_-">
                  <c:v>3152.673833333336</c:v>
                </c:pt>
                <c:pt idx="478" formatCode="_-* #,##0.00_-;\-* #,##0.00_-;_-* &quot;-&quot;??_-;_-@_-">
                  <c:v>3121.081138888892</c:v>
                </c:pt>
                <c:pt idx="479" formatCode="_-* #,##0.00_-;\-* #,##0.00_-;_-* &quot;-&quot;??_-;_-@_-">
                  <c:v>3131.978027777778</c:v>
                </c:pt>
                <c:pt idx="480" formatCode="_-* #,##0.00_-;\-* #,##0.00_-;_-* &quot;-&quot;??_-;_-@_-">
                  <c:v>3100.490666666666</c:v>
                </c:pt>
                <c:pt idx="481" formatCode="_-* #,##0.00_-;\-* #,##0.00_-;_-* &quot;-&quot;??_-;_-@_-">
                  <c:v>3057.834166666667</c:v>
                </c:pt>
                <c:pt idx="482" formatCode="_-* #,##0.00_-;\-* #,##0.00_-;_-* &quot;-&quot;??_-;_-@_-">
                  <c:v>3045.003611111111</c:v>
                </c:pt>
                <c:pt idx="483" formatCode="_-* #,##0.00_-;\-* #,##0.00_-;_-* &quot;-&quot;??_-;_-@_-">
                  <c:v>3039.707291666663</c:v>
                </c:pt>
                <c:pt idx="484" formatCode="_-* #,##0.00_-;\-* #,##0.00_-;_-* &quot;-&quot;??_-;_-@_-">
                  <c:v>3047.566763888889</c:v>
                </c:pt>
                <c:pt idx="485" formatCode="_-* #,##0.00_-;\-* #,##0.00_-;_-* &quot;-&quot;??_-;_-@_-">
                  <c:v>3076.478708333336</c:v>
                </c:pt>
                <c:pt idx="486" formatCode="_-* #,##0.00_-;\-* #,##0.00_-;_-* &quot;-&quot;??_-;_-@_-">
                  <c:v>3085.146208333333</c:v>
                </c:pt>
                <c:pt idx="487" formatCode="_-* #,##0.00_-;\-* #,##0.00_-;_-* &quot;-&quot;??_-;_-@_-">
                  <c:v>3093.915597222225</c:v>
                </c:pt>
                <c:pt idx="488" formatCode="_-* #,##0.00_-;\-* #,##0.00_-;_-* &quot;-&quot;??_-;_-@_-">
                  <c:v>3100.972083333336</c:v>
                </c:pt>
                <c:pt idx="489" formatCode="_-* #,##0.00_-;\-* #,##0.00_-;_-* &quot;-&quot;??_-;_-@_-">
                  <c:v>3126.298888888884</c:v>
                </c:pt>
                <c:pt idx="490" formatCode="_-* #,##0.00_-;\-* #,##0.00_-;_-* &quot;-&quot;??_-;_-@_-">
                  <c:v>3146.228694444439</c:v>
                </c:pt>
                <c:pt idx="491" formatCode="_-* #,##0.00_-;\-* #,##0.00_-;_-* &quot;-&quot;??_-;_-@_-">
                  <c:v>3132.3465</c:v>
                </c:pt>
                <c:pt idx="492" formatCode="_-* #,##0.00_-;\-* #,##0.00_-;_-* &quot;-&quot;??_-;_-@_-">
                  <c:v>3109.688958333333</c:v>
                </c:pt>
                <c:pt idx="493" formatCode="_-* #,##0.00_-;\-* #,##0.00_-;_-* &quot;-&quot;??_-;_-@_-">
                  <c:v>3103.301611111111</c:v>
                </c:pt>
                <c:pt idx="494" formatCode="_-* #,##0.00_-;\-* #,##0.00_-;_-* &quot;-&quot;??_-;_-@_-">
                  <c:v>3119.907166666666</c:v>
                </c:pt>
                <c:pt idx="495" formatCode="_-* #,##0.00_-;\-* #,##0.00_-;_-* &quot;-&quot;??_-;_-@_-">
                  <c:v>3110.540527777778</c:v>
                </c:pt>
                <c:pt idx="496" formatCode="_-* #,##0.00_-;\-* #,##0.00_-;_-* &quot;-&quot;??_-;_-@_-">
                  <c:v>3082.768527777775</c:v>
                </c:pt>
                <c:pt idx="497" formatCode="_-* #,##0.00_-;\-* #,##0.00_-;_-* &quot;-&quot;??_-;_-@_-">
                  <c:v>3040.537083333336</c:v>
                </c:pt>
                <c:pt idx="498" formatCode="_-* #,##0.00_-;\-* #,##0.00_-;_-* &quot;-&quot;??_-;_-@_-">
                  <c:v>3017.098069444444</c:v>
                </c:pt>
                <c:pt idx="499" formatCode="_-* #,##0.00_-;\-* #,##0.00_-;_-* &quot;-&quot;??_-;_-@_-">
                  <c:v>3002.388694444444</c:v>
                </c:pt>
                <c:pt idx="500" formatCode="_-* #,##0.00_-;\-* #,##0.00_-;_-* &quot;-&quot;??_-;_-@_-">
                  <c:v>2971.422861111108</c:v>
                </c:pt>
                <c:pt idx="501" formatCode="_-* #,##0.00_-;\-* #,##0.00_-;_-* &quot;-&quot;??_-;_-@_-">
                  <c:v>2942.642111111111</c:v>
                </c:pt>
                <c:pt idx="502" formatCode="_-* #,##0.00_-;\-* #,##0.00_-;_-* &quot;-&quot;??_-;_-@_-">
                  <c:v>2894.911750000003</c:v>
                </c:pt>
                <c:pt idx="503" formatCode="_-* #,##0.00_-;\-* #,##0.00_-;_-* &quot;-&quot;??_-;_-@_-">
                  <c:v>2845.08801388889</c:v>
                </c:pt>
                <c:pt idx="504" formatCode="_-* #,##0.00_-;\-* #,##0.00_-;_-* &quot;-&quot;??_-;_-@_-">
                  <c:v>2828.944000000001</c:v>
                </c:pt>
                <c:pt idx="505" formatCode="_-* #,##0.00_-;\-* #,##0.00_-;_-* &quot;-&quot;??_-;_-@_-">
                  <c:v>2817.054666666665</c:v>
                </c:pt>
                <c:pt idx="506" formatCode="_-* #,##0.00_-;\-* #,##0.00_-;_-* &quot;-&quot;??_-;_-@_-">
                  <c:v>2801.049041666663</c:v>
                </c:pt>
                <c:pt idx="507" formatCode="_-* #,##0.00_-;\-* #,##0.00_-;_-* &quot;-&quot;??_-;_-@_-">
                  <c:v>2787.256555555556</c:v>
                </c:pt>
                <c:pt idx="508" formatCode="_-* #,##0.00_-;\-* #,##0.00_-;_-* &quot;-&quot;??_-;_-@_-">
                  <c:v>2780.535277777778</c:v>
                </c:pt>
                <c:pt idx="509" formatCode="_-* #,##0.00_-;\-* #,##0.00_-;_-* &quot;-&quot;??_-;_-@_-">
                  <c:v>2741.20525</c:v>
                </c:pt>
                <c:pt idx="510" formatCode="_-* #,##0.00_-;\-* #,##0.00_-;_-* &quot;-&quot;??_-;_-@_-">
                  <c:v>2734.225486111109</c:v>
                </c:pt>
                <c:pt idx="511" formatCode="_-* #,##0.00_-;\-* #,##0.00_-;_-* &quot;-&quot;??_-;_-@_-">
                  <c:v>2737.29684722222</c:v>
                </c:pt>
                <c:pt idx="512" formatCode="_-* #,##0.00_-;\-* #,##0.00_-;_-* &quot;-&quot;??_-;_-@_-">
                  <c:v>2693.753944444445</c:v>
                </c:pt>
                <c:pt idx="513" formatCode="_-* #,##0.00_-;\-* #,##0.00_-;_-* &quot;-&quot;??_-;_-@_-">
                  <c:v>2663.017333333337</c:v>
                </c:pt>
                <c:pt idx="514" formatCode="_-* #,##0.00_-;\-* #,##0.00_-;_-* &quot;-&quot;??_-;_-@_-">
                  <c:v>2606.888444444444</c:v>
                </c:pt>
                <c:pt idx="515" formatCode="_-* #,##0.00_-;\-* #,##0.00_-;_-* &quot;-&quot;??_-;_-@_-">
                  <c:v>2572.169249999994</c:v>
                </c:pt>
                <c:pt idx="516" formatCode="_-* #,##0.00_-;\-* #,##0.00_-;_-* &quot;-&quot;??_-;_-@_-">
                  <c:v>2545.31790277778</c:v>
                </c:pt>
                <c:pt idx="517" formatCode="_-* #,##0.00_-;\-* #,##0.00_-;_-* &quot;-&quot;??_-;_-@_-">
                  <c:v>2510.665138888891</c:v>
                </c:pt>
                <c:pt idx="518" formatCode="_-* #,##0.00_-;\-* #,##0.00_-;_-* &quot;-&quot;??_-;_-@_-">
                  <c:v>2474.412666666666</c:v>
                </c:pt>
                <c:pt idx="519" formatCode="_-* #,##0.00_-;\-* #,##0.00_-;_-* &quot;-&quot;??_-;_-@_-">
                  <c:v>2450.670819444445</c:v>
                </c:pt>
                <c:pt idx="520" formatCode="_-* #,##0.00_-;\-* #,##0.00_-;_-* &quot;-&quot;??_-;_-@_-">
                  <c:v>2430.477763888891</c:v>
                </c:pt>
                <c:pt idx="521" formatCode="_-* #,##0.00_-;\-* #,##0.00_-;_-* &quot;-&quot;??_-;_-@_-">
                  <c:v>2431.651347222224</c:v>
                </c:pt>
                <c:pt idx="522" formatCode="_-* #,##0.00_-;\-* #,##0.00_-;_-* &quot;-&quot;??_-;_-@_-">
                  <c:v>2433.888402777777</c:v>
                </c:pt>
                <c:pt idx="523" formatCode="_-* #,##0.00_-;\-* #,##0.00_-;_-* &quot;-&quot;??_-;_-@_-">
                  <c:v>2419.680083333333</c:v>
                </c:pt>
                <c:pt idx="524" formatCode="_-* #,##0.00_-;\-* #,##0.00_-;_-* &quot;-&quot;??_-;_-@_-">
                  <c:v>2397.008305555556</c:v>
                </c:pt>
                <c:pt idx="525" formatCode="_-* #,##0.00_-;\-* #,##0.00_-;_-* &quot;-&quot;??_-;_-@_-">
                  <c:v>2379.730833333335</c:v>
                </c:pt>
                <c:pt idx="526" formatCode="_-* #,##0.00_-;\-* #,##0.00_-;_-* &quot;-&quot;??_-;_-@_-">
                  <c:v>2374.539888888889</c:v>
                </c:pt>
                <c:pt idx="527" formatCode="_-* #,##0.00_-;\-* #,##0.00_-;_-* &quot;-&quot;??_-;_-@_-">
                  <c:v>2375.98015277778</c:v>
                </c:pt>
                <c:pt idx="528" formatCode="_-* #,##0.00_-;\-* #,##0.00_-;_-* &quot;-&quot;??_-;_-@_-">
                  <c:v>2366.375027777778</c:v>
                </c:pt>
                <c:pt idx="529" formatCode="_-* #,##0.00_-;\-* #,##0.00_-;_-* &quot;-&quot;??_-;_-@_-">
                  <c:v>2363.90438888889</c:v>
                </c:pt>
                <c:pt idx="530" formatCode="_-* #,##0.00_-;\-* #,##0.00_-;_-* &quot;-&quot;??_-;_-@_-">
                  <c:v>2377.154055555556</c:v>
                </c:pt>
                <c:pt idx="531" formatCode="_-* #,##0.00_-;\-* #,##0.00_-;_-* &quot;-&quot;??_-;_-@_-">
                  <c:v>2382.318597222223</c:v>
                </c:pt>
                <c:pt idx="532" formatCode="_-* #,##0.00_-;\-* #,##0.00_-;_-* &quot;-&quot;??_-;_-@_-">
                  <c:v>2393.489708333335</c:v>
                </c:pt>
                <c:pt idx="533" formatCode="_-* #,##0.00_-;\-* #,##0.00_-;_-* &quot;-&quot;??_-;_-@_-">
                  <c:v>2398.947069444444</c:v>
                </c:pt>
                <c:pt idx="534" formatCode="_-* #,##0.00_-;\-* #,##0.00_-;_-* &quot;-&quot;??_-;_-@_-">
                  <c:v>2375.303875</c:v>
                </c:pt>
                <c:pt idx="535" formatCode="_-* #,##0.00_-;\-* #,##0.00_-;_-* &quot;-&quot;??_-;_-@_-">
                  <c:v>2340.024916666667</c:v>
                </c:pt>
                <c:pt idx="536" formatCode="_-* #,##0.00_-;\-* #,##0.00_-;_-* &quot;-&quot;??_-;_-@_-">
                  <c:v>2299.984125000001</c:v>
                </c:pt>
                <c:pt idx="537" formatCode="_-* #,##0.00_-;\-* #,##0.00_-;_-* &quot;-&quot;??_-;_-@_-">
                  <c:v>2269.303430555558</c:v>
                </c:pt>
                <c:pt idx="538" formatCode="_-* #,##0.00_-;\-* #,##0.00_-;_-* &quot;-&quot;??_-;_-@_-">
                  <c:v>2242.676583333335</c:v>
                </c:pt>
                <c:pt idx="539" formatCode="_-* #,##0.00_-;\-* #,##0.00_-;_-* &quot;-&quot;??_-;_-@_-">
                  <c:v>2223.760916666666</c:v>
                </c:pt>
                <c:pt idx="540" formatCode="_-* #,##0.00_-;\-* #,##0.00_-;_-* &quot;-&quot;??_-;_-@_-">
                  <c:v>2205.140652777779</c:v>
                </c:pt>
                <c:pt idx="541" formatCode="_-* #,##0.00_-;\-* #,##0.00_-;_-* &quot;-&quot;??_-;_-@_-">
                  <c:v>2175.11063888889</c:v>
                </c:pt>
                <c:pt idx="542" formatCode="_-* #,##0.00_-;\-* #,##0.00_-;_-* &quot;-&quot;??_-;_-@_-">
                  <c:v>2167.406569444445</c:v>
                </c:pt>
                <c:pt idx="543" formatCode="_-* #,##0.00_-;\-* #,##0.00_-;_-* &quot;-&quot;??_-;_-@_-">
                  <c:v>2152.159291666665</c:v>
                </c:pt>
                <c:pt idx="544" formatCode="_-* #,##0.00_-;\-* #,##0.00_-;_-* &quot;-&quot;??_-;_-@_-">
                  <c:v>2151.796125</c:v>
                </c:pt>
                <c:pt idx="545" formatCode="_-* #,##0.00_-;\-* #,##0.00_-;_-* &quot;-&quot;??_-;_-@_-">
                  <c:v>2153.05876388889</c:v>
                </c:pt>
                <c:pt idx="546" formatCode="_-* #,##0.00_-;\-* #,##0.00_-;_-* &quot;-&quot;??_-;_-@_-">
                  <c:v>2151.538402777778</c:v>
                </c:pt>
              </c:numCache>
            </c:numRef>
          </c:val>
          <c:smooth val="0"/>
        </c:ser>
        <c:dLbls>
          <c:showLegendKey val="0"/>
          <c:showVal val="0"/>
          <c:showCatName val="0"/>
          <c:showSerName val="0"/>
          <c:showPercent val="0"/>
          <c:showBubbleSize val="0"/>
        </c:dLbls>
        <c:marker val="1"/>
        <c:smooth val="0"/>
        <c:axId val="-2089263272"/>
        <c:axId val="-2089260232"/>
      </c:lineChart>
      <c:dateAx>
        <c:axId val="-2089263272"/>
        <c:scaling>
          <c:orientation val="minMax"/>
        </c:scaling>
        <c:delete val="0"/>
        <c:axPos val="b"/>
        <c:numFmt formatCode="mmm\-yy" sourceLinked="0"/>
        <c:majorTickMark val="out"/>
        <c:minorTickMark val="none"/>
        <c:tickLblPos val="nextTo"/>
        <c:txPr>
          <a:bodyPr/>
          <a:lstStyle/>
          <a:p>
            <a:pPr>
              <a:defRPr sz="1200"/>
            </a:pPr>
            <a:endParaRPr lang="en-US"/>
          </a:p>
        </c:txPr>
        <c:crossAx val="-2089260232"/>
        <c:crosses val="autoZero"/>
        <c:auto val="1"/>
        <c:lblOffset val="100"/>
        <c:baseTimeUnit val="days"/>
        <c:majorUnit val="3.0"/>
        <c:majorTimeUnit val="months"/>
      </c:dateAx>
      <c:valAx>
        <c:axId val="-2089260232"/>
        <c:scaling>
          <c:orientation val="minMax"/>
        </c:scaling>
        <c:delete val="0"/>
        <c:axPos val="l"/>
        <c:majorGridlines>
          <c:spPr>
            <a:ln>
              <a:solidFill>
                <a:sysClr val="windowText" lastClr="000000">
                  <a:alpha val="8000"/>
                </a:sysClr>
              </a:solidFill>
              <a:prstDash val="sysDash"/>
            </a:ln>
          </c:spPr>
        </c:majorGridlines>
        <c:numFmt formatCode="_-* #,##0_-;\-* #,##0_-;_-* &quot;-&quot;_-;_-@_-" sourceLinked="0"/>
        <c:majorTickMark val="out"/>
        <c:minorTickMark val="none"/>
        <c:tickLblPos val="nextTo"/>
        <c:txPr>
          <a:bodyPr/>
          <a:lstStyle/>
          <a:p>
            <a:pPr>
              <a:defRPr sz="1200"/>
            </a:pPr>
            <a:endParaRPr lang="en-US"/>
          </a:p>
        </c:txPr>
        <c:crossAx val="-2089263272"/>
        <c:crosses val="autoZero"/>
        <c:crossBetween val="between"/>
        <c:majorUnit val="1000.0"/>
      </c:valAx>
      <c:spPr>
        <a:noFill/>
        <a:ln w="25400">
          <a:noFill/>
        </a:ln>
      </c:spPr>
    </c:plotArea>
    <c:legend>
      <c:legendPos val="r"/>
      <c:layout>
        <c:manualLayout>
          <c:xMode val="edge"/>
          <c:yMode val="edge"/>
          <c:x val="0.510438455188774"/>
          <c:y val="0.780274630943784"/>
          <c:w val="0.429043738518891"/>
          <c:h val="0.0950927327519164"/>
        </c:manualLayout>
      </c:layout>
      <c:overlay val="1"/>
      <c:spPr>
        <a:solidFill>
          <a:sysClr val="window" lastClr="FFFFFF"/>
        </a:solidFill>
      </c:spPr>
      <c:txPr>
        <a:bodyPr/>
        <a:lstStyle/>
        <a:p>
          <a:pPr>
            <a:defRPr sz="12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smtClean="0"/>
              <a:t>African Countries Trade</a:t>
            </a:r>
            <a:r>
              <a:rPr lang="en-GB" sz="1450" baseline="0" dirty="0" smtClean="0"/>
              <a:t> With China</a:t>
            </a:r>
          </a:p>
          <a:p>
            <a:pPr>
              <a:defRPr/>
            </a:pPr>
            <a:r>
              <a:rPr lang="en-GB" sz="1200" b="0" baseline="0" dirty="0" smtClean="0"/>
              <a:t>Exports &amp; Imports/GDP, 2014 data</a:t>
            </a:r>
            <a:endParaRPr lang="en-GB" sz="1200" b="0" dirty="0"/>
          </a:p>
        </c:rich>
      </c:tx>
      <c:layout/>
      <c:overlay val="1"/>
    </c:title>
    <c:autoTitleDeleted val="0"/>
    <c:plotArea>
      <c:layout>
        <c:manualLayout>
          <c:layoutTarget val="inner"/>
          <c:xMode val="edge"/>
          <c:yMode val="edge"/>
          <c:x val="0.105266185476816"/>
          <c:y val="0.139948425869348"/>
          <c:w val="0.844851924759406"/>
          <c:h val="0.58510078741251"/>
        </c:manualLayout>
      </c:layout>
      <c:barChart>
        <c:barDir val="col"/>
        <c:grouping val="stacked"/>
        <c:varyColors val="0"/>
        <c:ser>
          <c:idx val="0"/>
          <c:order val="0"/>
          <c:tx>
            <c:v>Exports (% of GDP)</c:v>
          </c:tx>
          <c:spPr>
            <a:solidFill>
              <a:schemeClr val="bg1">
                <a:lumMod val="75000"/>
              </a:schemeClr>
            </a:solidFill>
          </c:spPr>
          <c:invertIfNegative val="0"/>
          <c:cat>
            <c:strRef>
              <c:f>'China-Africa Trade'!$A$67:$A$83</c:f>
              <c:strCache>
                <c:ptCount val="17"/>
                <c:pt idx="0">
                  <c:v>Angola</c:v>
                </c:pt>
                <c:pt idx="1">
                  <c:v>Egypt</c:v>
                </c:pt>
                <c:pt idx="2">
                  <c:v>Ethiopia</c:v>
                </c:pt>
                <c:pt idx="3">
                  <c:v>Gabon</c:v>
                </c:pt>
                <c:pt idx="4">
                  <c:v>Ghana</c:v>
                </c:pt>
                <c:pt idx="5">
                  <c:v>Ivory Coast</c:v>
                </c:pt>
                <c:pt idx="6">
                  <c:v>Kenya</c:v>
                </c:pt>
                <c:pt idx="7">
                  <c:v>Mauritius</c:v>
                </c:pt>
                <c:pt idx="8">
                  <c:v>Mozambique</c:v>
                </c:pt>
                <c:pt idx="9">
                  <c:v>Nigeria</c:v>
                </c:pt>
                <c:pt idx="10">
                  <c:v>Rep of Congo</c:v>
                </c:pt>
                <c:pt idx="11">
                  <c:v>Rwanda</c:v>
                </c:pt>
                <c:pt idx="12">
                  <c:v>Senegal</c:v>
                </c:pt>
                <c:pt idx="13">
                  <c:v>Seychelles</c:v>
                </c:pt>
                <c:pt idx="14">
                  <c:v>Tanzania</c:v>
                </c:pt>
                <c:pt idx="15">
                  <c:v>Uganda</c:v>
                </c:pt>
                <c:pt idx="16">
                  <c:v>Zambia</c:v>
                </c:pt>
              </c:strCache>
            </c:strRef>
          </c:cat>
          <c:val>
            <c:numRef>
              <c:f>'China-Africa Trade'!$C$67:$C$83</c:f>
              <c:numCache>
                <c:formatCode>0.0</c:formatCode>
                <c:ptCount val="17"/>
                <c:pt idx="0">
                  <c:v>22.297874186551</c:v>
                </c:pt>
                <c:pt idx="1">
                  <c:v>0.109296561609338</c:v>
                </c:pt>
                <c:pt idx="2">
                  <c:v>0.802309452180649</c:v>
                </c:pt>
                <c:pt idx="3">
                  <c:v>8.01850733153935</c:v>
                </c:pt>
                <c:pt idx="4">
                  <c:v>2.774523513569505</c:v>
                </c:pt>
                <c:pt idx="5">
                  <c:v>0.583622299279808</c:v>
                </c:pt>
                <c:pt idx="6">
                  <c:v>0.115299407584883</c:v>
                </c:pt>
                <c:pt idx="7">
                  <c:v>0.115676959619952</c:v>
                </c:pt>
                <c:pt idx="8">
                  <c:v>8.915163739914568</c:v>
                </c:pt>
                <c:pt idx="9">
                  <c:v>0.420504216906301</c:v>
                </c:pt>
                <c:pt idx="10">
                  <c:v>36.75715761511209</c:v>
                </c:pt>
                <c:pt idx="11">
                  <c:v>1.068559117982512</c:v>
                </c:pt>
                <c:pt idx="12">
                  <c:v>0.241895586512173</c:v>
                </c:pt>
                <c:pt idx="13">
                  <c:v>0.22238695329874</c:v>
                </c:pt>
                <c:pt idx="14">
                  <c:v>0.8278400465803</c:v>
                </c:pt>
                <c:pt idx="15">
                  <c:v>0.368545368654384</c:v>
                </c:pt>
                <c:pt idx="16">
                  <c:v>4.273447576930167</c:v>
                </c:pt>
              </c:numCache>
            </c:numRef>
          </c:val>
        </c:ser>
        <c:ser>
          <c:idx val="1"/>
          <c:order val="1"/>
          <c:tx>
            <c:v>Imports (% of GDP)</c:v>
          </c:tx>
          <c:spPr>
            <a:solidFill>
              <a:schemeClr val="accent2">
                <a:lumMod val="75000"/>
              </a:schemeClr>
            </a:solidFill>
          </c:spPr>
          <c:invertIfNegative val="0"/>
          <c:cat>
            <c:strRef>
              <c:f>'China-Africa Trade'!$A$67:$A$83</c:f>
              <c:strCache>
                <c:ptCount val="17"/>
                <c:pt idx="0">
                  <c:v>Angola</c:v>
                </c:pt>
                <c:pt idx="1">
                  <c:v>Egypt</c:v>
                </c:pt>
                <c:pt idx="2">
                  <c:v>Ethiopia</c:v>
                </c:pt>
                <c:pt idx="3">
                  <c:v>Gabon</c:v>
                </c:pt>
                <c:pt idx="4">
                  <c:v>Ghana</c:v>
                </c:pt>
                <c:pt idx="5">
                  <c:v>Ivory Coast</c:v>
                </c:pt>
                <c:pt idx="6">
                  <c:v>Kenya</c:v>
                </c:pt>
                <c:pt idx="7">
                  <c:v>Mauritius</c:v>
                </c:pt>
                <c:pt idx="8">
                  <c:v>Mozambique</c:v>
                </c:pt>
                <c:pt idx="9">
                  <c:v>Nigeria</c:v>
                </c:pt>
                <c:pt idx="10">
                  <c:v>Rep of Congo</c:v>
                </c:pt>
                <c:pt idx="11">
                  <c:v>Rwanda</c:v>
                </c:pt>
                <c:pt idx="12">
                  <c:v>Senegal</c:v>
                </c:pt>
                <c:pt idx="13">
                  <c:v>Seychelles</c:v>
                </c:pt>
                <c:pt idx="14">
                  <c:v>Tanzania</c:v>
                </c:pt>
                <c:pt idx="15">
                  <c:v>Uganda</c:v>
                </c:pt>
                <c:pt idx="16">
                  <c:v>Zambia</c:v>
                </c:pt>
              </c:strCache>
            </c:strRef>
          </c:cat>
          <c:val>
            <c:numRef>
              <c:f>'China-Africa Trade'!$E$67:$E$83</c:f>
              <c:numCache>
                <c:formatCode>0.0</c:formatCode>
                <c:ptCount val="17"/>
                <c:pt idx="0">
                  <c:v>-5.185486097416677</c:v>
                </c:pt>
                <c:pt idx="1">
                  <c:v>-2.52408665155894</c:v>
                </c:pt>
                <c:pt idx="2">
                  <c:v>-5.78679901280828</c:v>
                </c:pt>
                <c:pt idx="3">
                  <c:v>-2.60409687517162</c:v>
                </c:pt>
                <c:pt idx="4">
                  <c:v>-11.83540501346593</c:v>
                </c:pt>
                <c:pt idx="5">
                  <c:v>-2.894697845351355</c:v>
                </c:pt>
                <c:pt idx="6">
                  <c:v>-4.55682097904393</c:v>
                </c:pt>
                <c:pt idx="7">
                  <c:v>-6.91314330958037</c:v>
                </c:pt>
                <c:pt idx="8">
                  <c:v>-12.85530374940675</c:v>
                </c:pt>
                <c:pt idx="9">
                  <c:v>-2.960667178862681</c:v>
                </c:pt>
                <c:pt idx="10">
                  <c:v>-8.010256788665868</c:v>
                </c:pt>
                <c:pt idx="11">
                  <c:v>-1.606006843239133</c:v>
                </c:pt>
                <c:pt idx="12">
                  <c:v>-3.045957557609688</c:v>
                </c:pt>
                <c:pt idx="13">
                  <c:v>-3.7175685693106</c:v>
                </c:pt>
                <c:pt idx="14">
                  <c:v>-8.900081099627774</c:v>
                </c:pt>
                <c:pt idx="15">
                  <c:v>-1.944220356844362</c:v>
                </c:pt>
                <c:pt idx="16">
                  <c:v>-3.167901234567903</c:v>
                </c:pt>
              </c:numCache>
            </c:numRef>
          </c:val>
        </c:ser>
        <c:dLbls>
          <c:showLegendKey val="0"/>
          <c:showVal val="0"/>
          <c:showCatName val="0"/>
          <c:showSerName val="0"/>
          <c:showPercent val="0"/>
          <c:showBubbleSize val="0"/>
        </c:dLbls>
        <c:gapWidth val="78"/>
        <c:overlap val="100"/>
        <c:axId val="-2089284904"/>
        <c:axId val="-2089288168"/>
      </c:barChart>
      <c:catAx>
        <c:axId val="-2089284904"/>
        <c:scaling>
          <c:orientation val="minMax"/>
        </c:scaling>
        <c:delete val="0"/>
        <c:axPos val="b"/>
        <c:majorTickMark val="out"/>
        <c:minorTickMark val="none"/>
        <c:tickLblPos val="low"/>
        <c:txPr>
          <a:bodyPr rot="-5400000" vert="horz"/>
          <a:lstStyle/>
          <a:p>
            <a:pPr>
              <a:defRPr sz="1200"/>
            </a:pPr>
            <a:endParaRPr lang="en-US"/>
          </a:p>
        </c:txPr>
        <c:crossAx val="-2089288168"/>
        <c:crosses val="autoZero"/>
        <c:auto val="1"/>
        <c:lblAlgn val="ctr"/>
        <c:lblOffset val="100"/>
        <c:noMultiLvlLbl val="0"/>
      </c:catAx>
      <c:valAx>
        <c:axId val="-2089288168"/>
        <c:scaling>
          <c:orientation val="minMax"/>
        </c:scaling>
        <c:delete val="0"/>
        <c:axPos val="l"/>
        <c:majorGridlines>
          <c:spPr>
            <a:ln>
              <a:solidFill>
                <a:sysClr val="windowText" lastClr="000000">
                  <a:alpha val="8000"/>
                </a:sysClr>
              </a:solidFill>
              <a:prstDash val="sysDash"/>
            </a:ln>
          </c:spPr>
        </c:majorGridlines>
        <c:numFmt formatCode="0.0" sourceLinked="1"/>
        <c:majorTickMark val="out"/>
        <c:minorTickMark val="none"/>
        <c:tickLblPos val="nextTo"/>
        <c:txPr>
          <a:bodyPr/>
          <a:lstStyle/>
          <a:p>
            <a:pPr>
              <a:defRPr sz="1200"/>
            </a:pPr>
            <a:endParaRPr lang="en-US"/>
          </a:p>
        </c:txPr>
        <c:crossAx val="-2089284904"/>
        <c:crosses val="autoZero"/>
        <c:crossBetween val="between"/>
      </c:valAx>
    </c:plotArea>
    <c:legend>
      <c:legendPos val="r"/>
      <c:layout>
        <c:manualLayout>
          <c:xMode val="edge"/>
          <c:yMode val="edge"/>
          <c:x val="0.115724695694372"/>
          <c:y val="0.155082594989446"/>
          <c:w val="0.288493000874891"/>
          <c:h val="0.0950447780107766"/>
        </c:manualLayout>
      </c:layout>
      <c:overlay val="0"/>
      <c:spPr>
        <a:solidFill>
          <a:schemeClr val="bg1"/>
        </a:solidFill>
      </c:spPr>
      <c:txPr>
        <a:bodyPr/>
        <a:lstStyle/>
        <a:p>
          <a:pPr>
            <a:defRPr sz="12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Gross</a:t>
            </a:r>
            <a:r>
              <a:rPr lang="en-GB" sz="1450" baseline="0" dirty="0"/>
              <a:t> Debt/GDP, %</a:t>
            </a:r>
          </a:p>
          <a:p>
            <a:pPr>
              <a:defRPr/>
            </a:pPr>
            <a:r>
              <a:rPr lang="en-GB" sz="1200" b="0" baseline="0" dirty="0"/>
              <a:t>The Great De-levering</a:t>
            </a:r>
            <a:endParaRPr lang="en-GB" sz="1200" b="0" dirty="0"/>
          </a:p>
        </c:rich>
      </c:tx>
      <c:layout/>
      <c:overlay val="1"/>
    </c:title>
    <c:autoTitleDeleted val="0"/>
    <c:plotArea>
      <c:layout>
        <c:manualLayout>
          <c:layoutTarget val="inner"/>
          <c:xMode val="edge"/>
          <c:yMode val="edge"/>
          <c:x val="0.0869303433154213"/>
          <c:y val="0.104314506869254"/>
          <c:w val="0.882986003887402"/>
          <c:h val="0.585146887351626"/>
        </c:manualLayout>
      </c:layout>
      <c:barChart>
        <c:barDir val="col"/>
        <c:grouping val="stacked"/>
        <c:varyColors val="0"/>
        <c:ser>
          <c:idx val="0"/>
          <c:order val="0"/>
          <c:tx>
            <c:v>2008</c:v>
          </c:tx>
          <c:spPr>
            <a:solidFill>
              <a:schemeClr val="accent1">
                <a:lumMod val="75000"/>
              </a:schemeClr>
            </a:solidFill>
          </c:spPr>
          <c:invertIfNegative val="0"/>
          <c:cat>
            <c:strRef>
              <c:f>'SSA Debt'!$B$33:$B$58</c:f>
              <c:strCache>
                <c:ptCount val="26"/>
                <c:pt idx="0">
                  <c:v>Nigeria</c:v>
                </c:pt>
                <c:pt idx="1">
                  <c:v>Cameroon</c:v>
                </c:pt>
                <c:pt idx="2">
                  <c:v>Angola</c:v>
                </c:pt>
                <c:pt idx="3">
                  <c:v>Gabon</c:v>
                </c:pt>
                <c:pt idx="4">
                  <c:v>Uganda</c:v>
                </c:pt>
                <c:pt idx="5">
                  <c:v>Rwanda</c:v>
                </c:pt>
                <c:pt idx="6">
                  <c:v>Tanzania</c:v>
                </c:pt>
                <c:pt idx="7">
                  <c:v>Senegal</c:v>
                </c:pt>
                <c:pt idx="8">
                  <c:v>Mali</c:v>
                </c:pt>
                <c:pt idx="9">
                  <c:v>Burkina Faso</c:v>
                </c:pt>
                <c:pt idx="10">
                  <c:v>Ethiopia</c:v>
                </c:pt>
                <c:pt idx="11">
                  <c:v>Madagascar</c:v>
                </c:pt>
                <c:pt idx="12">
                  <c:v>Ghana</c:v>
                </c:pt>
                <c:pt idx="13">
                  <c:v>Mozambique</c:v>
                </c:pt>
                <c:pt idx="14">
                  <c:v>Kenya</c:v>
                </c:pt>
                <c:pt idx="15">
                  <c:v>Sierra Leone</c:v>
                </c:pt>
                <c:pt idx="16">
                  <c:v>Comoros</c:v>
                </c:pt>
                <c:pt idx="17">
                  <c:v>CAR</c:v>
                </c:pt>
                <c:pt idx="18">
                  <c:v>The Gambia</c:v>
                </c:pt>
                <c:pt idx="19">
                  <c:v>Rep Congo</c:v>
                </c:pt>
                <c:pt idx="20">
                  <c:v>Côte d'Ivoire</c:v>
                </c:pt>
                <c:pt idx="21">
                  <c:v>DR Congo</c:v>
                </c:pt>
                <c:pt idx="22">
                  <c:v>Togo</c:v>
                </c:pt>
                <c:pt idx="23">
                  <c:v>Guinea</c:v>
                </c:pt>
                <c:pt idx="24">
                  <c:v>Burundi</c:v>
                </c:pt>
                <c:pt idx="25">
                  <c:v>Seychelles</c:v>
                </c:pt>
              </c:strCache>
            </c:strRef>
          </c:cat>
          <c:val>
            <c:numRef>
              <c:f>'SSA Debt'!$D$33:$D$58</c:f>
              <c:numCache>
                <c:formatCode>0.0</c:formatCode>
                <c:ptCount val="26"/>
                <c:pt idx="0">
                  <c:v>7.445</c:v>
                </c:pt>
                <c:pt idx="1">
                  <c:v>9.715000000000001</c:v>
                </c:pt>
                <c:pt idx="2">
                  <c:v>16.61600000000004</c:v>
                </c:pt>
                <c:pt idx="3">
                  <c:v>16.93</c:v>
                </c:pt>
                <c:pt idx="4">
                  <c:v>19.295</c:v>
                </c:pt>
                <c:pt idx="5">
                  <c:v>20.895</c:v>
                </c:pt>
                <c:pt idx="6">
                  <c:v>21.515</c:v>
                </c:pt>
                <c:pt idx="7">
                  <c:v>23.918</c:v>
                </c:pt>
                <c:pt idx="8">
                  <c:v>24.27999999999999</c:v>
                </c:pt>
                <c:pt idx="9">
                  <c:v>25.163</c:v>
                </c:pt>
                <c:pt idx="10">
                  <c:v>30.23</c:v>
                </c:pt>
                <c:pt idx="11">
                  <c:v>31.797</c:v>
                </c:pt>
                <c:pt idx="12">
                  <c:v>33.59300000000001</c:v>
                </c:pt>
                <c:pt idx="13">
                  <c:v>37.803</c:v>
                </c:pt>
                <c:pt idx="14">
                  <c:v>41.469</c:v>
                </c:pt>
                <c:pt idx="15">
                  <c:v>42.374</c:v>
                </c:pt>
                <c:pt idx="16">
                  <c:v>57.489</c:v>
                </c:pt>
                <c:pt idx="17">
                  <c:v>59.188</c:v>
                </c:pt>
                <c:pt idx="18">
                  <c:v>63.92200000000001</c:v>
                </c:pt>
                <c:pt idx="19">
                  <c:v>68.063</c:v>
                </c:pt>
                <c:pt idx="20">
                  <c:v>70.82799999999998</c:v>
                </c:pt>
                <c:pt idx="21">
                  <c:v>86.953</c:v>
                </c:pt>
                <c:pt idx="22">
                  <c:v>88.48</c:v>
                </c:pt>
                <c:pt idx="23">
                  <c:v>90.15799999999998</c:v>
                </c:pt>
                <c:pt idx="24">
                  <c:v>102.515</c:v>
                </c:pt>
                <c:pt idx="25">
                  <c:v>130.009</c:v>
                </c:pt>
              </c:numCache>
            </c:numRef>
          </c:val>
        </c:ser>
        <c:dLbls>
          <c:showLegendKey val="0"/>
          <c:showVal val="0"/>
          <c:showCatName val="0"/>
          <c:showSerName val="0"/>
          <c:showPercent val="0"/>
          <c:showBubbleSize val="0"/>
        </c:dLbls>
        <c:gapWidth val="79"/>
        <c:overlap val="100"/>
        <c:axId val="-2053223944"/>
        <c:axId val="-2053542648"/>
      </c:barChart>
      <c:lineChart>
        <c:grouping val="standard"/>
        <c:varyColors val="0"/>
        <c:ser>
          <c:idx val="1"/>
          <c:order val="1"/>
          <c:tx>
            <c:v>2002</c:v>
          </c:tx>
          <c:spPr>
            <a:ln>
              <a:noFill/>
            </a:ln>
          </c:spPr>
          <c:marker>
            <c:symbol val="plus"/>
            <c:size val="6"/>
            <c:spPr>
              <a:noFill/>
              <a:ln w="25400">
                <a:solidFill>
                  <a:srgbClr val="8CAF47"/>
                </a:solidFill>
              </a:ln>
            </c:spPr>
          </c:marker>
          <c:cat>
            <c:strRef>
              <c:f>'SSA Debt'!$B$33:$B$58</c:f>
              <c:strCache>
                <c:ptCount val="26"/>
                <c:pt idx="0">
                  <c:v>Nigeria</c:v>
                </c:pt>
                <c:pt idx="1">
                  <c:v>Cameroon</c:v>
                </c:pt>
                <c:pt idx="2">
                  <c:v>Angola</c:v>
                </c:pt>
                <c:pt idx="3">
                  <c:v>Gabon</c:v>
                </c:pt>
                <c:pt idx="4">
                  <c:v>Uganda</c:v>
                </c:pt>
                <c:pt idx="5">
                  <c:v>Rwanda</c:v>
                </c:pt>
                <c:pt idx="6">
                  <c:v>Tanzania</c:v>
                </c:pt>
                <c:pt idx="7">
                  <c:v>Senegal</c:v>
                </c:pt>
                <c:pt idx="8">
                  <c:v>Mali</c:v>
                </c:pt>
                <c:pt idx="9">
                  <c:v>Burkina Faso</c:v>
                </c:pt>
                <c:pt idx="10">
                  <c:v>Ethiopia</c:v>
                </c:pt>
                <c:pt idx="11">
                  <c:v>Madagascar</c:v>
                </c:pt>
                <c:pt idx="12">
                  <c:v>Ghana</c:v>
                </c:pt>
                <c:pt idx="13">
                  <c:v>Mozambique</c:v>
                </c:pt>
                <c:pt idx="14">
                  <c:v>Kenya</c:v>
                </c:pt>
                <c:pt idx="15">
                  <c:v>Sierra Leone</c:v>
                </c:pt>
                <c:pt idx="16">
                  <c:v>Comoros</c:v>
                </c:pt>
                <c:pt idx="17">
                  <c:v>CAR</c:v>
                </c:pt>
                <c:pt idx="18">
                  <c:v>The Gambia</c:v>
                </c:pt>
                <c:pt idx="19">
                  <c:v>Rep Congo</c:v>
                </c:pt>
                <c:pt idx="20">
                  <c:v>Côte d'Ivoire</c:v>
                </c:pt>
                <c:pt idx="21">
                  <c:v>DR Congo</c:v>
                </c:pt>
                <c:pt idx="22">
                  <c:v>Togo</c:v>
                </c:pt>
                <c:pt idx="23">
                  <c:v>Guinea</c:v>
                </c:pt>
                <c:pt idx="24">
                  <c:v>Burundi</c:v>
                </c:pt>
                <c:pt idx="25">
                  <c:v>Seychelles</c:v>
                </c:pt>
              </c:strCache>
            </c:strRef>
          </c:cat>
          <c:val>
            <c:numRef>
              <c:f>'SSA Debt'!$C$33:$C$58</c:f>
              <c:numCache>
                <c:formatCode>0.0</c:formatCode>
                <c:ptCount val="26"/>
                <c:pt idx="0">
                  <c:v>49.835</c:v>
                </c:pt>
                <c:pt idx="1">
                  <c:v>64.295</c:v>
                </c:pt>
                <c:pt idx="2">
                  <c:v>70.94800000000002</c:v>
                </c:pt>
                <c:pt idx="3">
                  <c:v>81.07</c:v>
                </c:pt>
                <c:pt idx="4">
                  <c:v>61.93</c:v>
                </c:pt>
                <c:pt idx="5">
                  <c:v>107.901</c:v>
                </c:pt>
                <c:pt idx="6">
                  <c:v>47.03500000000001</c:v>
                </c:pt>
                <c:pt idx="7">
                  <c:v>67.975</c:v>
                </c:pt>
                <c:pt idx="8">
                  <c:v>50.004</c:v>
                </c:pt>
                <c:pt idx="9">
                  <c:v>48.66900000000001</c:v>
                </c:pt>
                <c:pt idx="10">
                  <c:v>114.9110000000002</c:v>
                </c:pt>
                <c:pt idx="11">
                  <c:v>106.366</c:v>
                </c:pt>
                <c:pt idx="12">
                  <c:v>86.66</c:v>
                </c:pt>
                <c:pt idx="13">
                  <c:v>75.74100000000022</c:v>
                </c:pt>
                <c:pt idx="14">
                  <c:v>61.844</c:v>
                </c:pt>
                <c:pt idx="15">
                  <c:v>158.815</c:v>
                </c:pt>
                <c:pt idx="16">
                  <c:v>81.66599999999998</c:v>
                </c:pt>
                <c:pt idx="17">
                  <c:v>100.528</c:v>
                </c:pt>
                <c:pt idx="18">
                  <c:v>156.014</c:v>
                </c:pt>
                <c:pt idx="19">
                  <c:v>180.289</c:v>
                </c:pt>
                <c:pt idx="20">
                  <c:v>87.058</c:v>
                </c:pt>
                <c:pt idx="21">
                  <c:v>136.042</c:v>
                </c:pt>
                <c:pt idx="22">
                  <c:v>112.032</c:v>
                </c:pt>
                <c:pt idx="23">
                  <c:v>112.631</c:v>
                </c:pt>
                <c:pt idx="24">
                  <c:v>159.07</c:v>
                </c:pt>
                <c:pt idx="25">
                  <c:v>202.0520000000005</c:v>
                </c:pt>
              </c:numCache>
            </c:numRef>
          </c:val>
          <c:smooth val="0"/>
        </c:ser>
        <c:dLbls>
          <c:showLegendKey val="0"/>
          <c:showVal val="0"/>
          <c:showCatName val="0"/>
          <c:showSerName val="0"/>
          <c:showPercent val="0"/>
          <c:showBubbleSize val="0"/>
        </c:dLbls>
        <c:marker val="1"/>
        <c:smooth val="0"/>
        <c:axId val="-2053223944"/>
        <c:axId val="-2053542648"/>
      </c:lineChart>
      <c:catAx>
        <c:axId val="-2053223944"/>
        <c:scaling>
          <c:orientation val="minMax"/>
        </c:scaling>
        <c:delete val="0"/>
        <c:axPos val="b"/>
        <c:numFmt formatCode="General" sourceLinked="1"/>
        <c:majorTickMark val="out"/>
        <c:minorTickMark val="none"/>
        <c:tickLblPos val="nextTo"/>
        <c:txPr>
          <a:bodyPr/>
          <a:lstStyle/>
          <a:p>
            <a:pPr>
              <a:defRPr sz="1200"/>
            </a:pPr>
            <a:endParaRPr lang="en-US"/>
          </a:p>
        </c:txPr>
        <c:crossAx val="-2053542648"/>
        <c:crosses val="autoZero"/>
        <c:auto val="1"/>
        <c:lblAlgn val="ctr"/>
        <c:lblOffset val="100"/>
        <c:tickLblSkip val="1"/>
        <c:noMultiLvlLbl val="0"/>
      </c:catAx>
      <c:valAx>
        <c:axId val="-2053542648"/>
        <c:scaling>
          <c:orientation val="minMax"/>
        </c:scaling>
        <c:delete val="0"/>
        <c:axPos val="l"/>
        <c:numFmt formatCode="0" sourceLinked="0"/>
        <c:majorTickMark val="out"/>
        <c:minorTickMark val="none"/>
        <c:tickLblPos val="nextTo"/>
        <c:txPr>
          <a:bodyPr/>
          <a:lstStyle/>
          <a:p>
            <a:pPr>
              <a:defRPr sz="1200"/>
            </a:pPr>
            <a:endParaRPr lang="en-US"/>
          </a:p>
        </c:txPr>
        <c:crossAx val="-2053223944"/>
        <c:crosses val="autoZero"/>
        <c:crossBetween val="between"/>
      </c:valAx>
    </c:plotArea>
    <c:legend>
      <c:legendPos val="r"/>
      <c:layout>
        <c:manualLayout>
          <c:xMode val="edge"/>
          <c:yMode val="edge"/>
          <c:x val="0.110553440152912"/>
          <c:y val="0.11405086974958"/>
          <c:w val="0.123416055751653"/>
          <c:h val="0.116082856243865"/>
        </c:manualLayout>
      </c:layout>
      <c:overlay val="1"/>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Gross Debt/GDP,</a:t>
            </a:r>
            <a:r>
              <a:rPr lang="en-GB" sz="1450" baseline="0" dirty="0"/>
              <a:t> %</a:t>
            </a:r>
          </a:p>
          <a:p>
            <a:pPr>
              <a:defRPr/>
            </a:pPr>
            <a:r>
              <a:rPr lang="en-GB" sz="1200" b="0" baseline="0" dirty="0"/>
              <a:t>The Quiet Re-levering</a:t>
            </a:r>
            <a:endParaRPr lang="en-GB" sz="1200" b="0" dirty="0"/>
          </a:p>
        </c:rich>
      </c:tx>
      <c:layout>
        <c:manualLayout>
          <c:xMode val="edge"/>
          <c:yMode val="edge"/>
          <c:x val="0.337776178074588"/>
          <c:y val="0.0431335322457119"/>
        </c:manualLayout>
      </c:layout>
      <c:overlay val="1"/>
    </c:title>
    <c:autoTitleDeleted val="0"/>
    <c:plotArea>
      <c:layout>
        <c:manualLayout>
          <c:layoutTarget val="inner"/>
          <c:xMode val="edge"/>
          <c:yMode val="edge"/>
          <c:x val="0.0870248508464167"/>
          <c:y val="0.121212121212122"/>
          <c:w val="0.882858790495131"/>
          <c:h val="0.580160113214689"/>
        </c:manualLayout>
      </c:layout>
      <c:barChart>
        <c:barDir val="col"/>
        <c:grouping val="stacked"/>
        <c:varyColors val="0"/>
        <c:ser>
          <c:idx val="0"/>
          <c:order val="0"/>
          <c:tx>
            <c:v>2008</c:v>
          </c:tx>
          <c:spPr>
            <a:solidFill>
              <a:srgbClr val="4F81BD">
                <a:lumMod val="75000"/>
                <a:alpha val="27000"/>
              </a:srgbClr>
            </a:solidFill>
          </c:spPr>
          <c:invertIfNegative val="0"/>
          <c:cat>
            <c:strRef>
              <c:f>'SSA Debt'!$B$61:$B$86</c:f>
              <c:strCache>
                <c:ptCount val="26"/>
                <c:pt idx="0">
                  <c:v>Nigeria</c:v>
                </c:pt>
                <c:pt idx="1">
                  <c:v>Cameroon</c:v>
                </c:pt>
                <c:pt idx="2">
                  <c:v>Angola</c:v>
                </c:pt>
                <c:pt idx="3">
                  <c:v>Gabon</c:v>
                </c:pt>
                <c:pt idx="4">
                  <c:v>Uganda</c:v>
                </c:pt>
                <c:pt idx="5">
                  <c:v>Rwanda</c:v>
                </c:pt>
                <c:pt idx="6">
                  <c:v>Tanzania</c:v>
                </c:pt>
                <c:pt idx="7">
                  <c:v>Senegal</c:v>
                </c:pt>
                <c:pt idx="8">
                  <c:v>Mali</c:v>
                </c:pt>
                <c:pt idx="9">
                  <c:v>Burkina Faso</c:v>
                </c:pt>
                <c:pt idx="10">
                  <c:v>Ethiopia</c:v>
                </c:pt>
                <c:pt idx="11">
                  <c:v>Madagascar</c:v>
                </c:pt>
                <c:pt idx="12">
                  <c:v>Ghana</c:v>
                </c:pt>
                <c:pt idx="13">
                  <c:v>Mozambique</c:v>
                </c:pt>
                <c:pt idx="14">
                  <c:v>Kenya</c:v>
                </c:pt>
                <c:pt idx="15">
                  <c:v>Sierra Leone</c:v>
                </c:pt>
                <c:pt idx="16">
                  <c:v>Comoros</c:v>
                </c:pt>
                <c:pt idx="17">
                  <c:v>CAR</c:v>
                </c:pt>
                <c:pt idx="18">
                  <c:v>The Gambia</c:v>
                </c:pt>
                <c:pt idx="19">
                  <c:v>Rep Congo</c:v>
                </c:pt>
                <c:pt idx="20">
                  <c:v>Côte d'Ivoire</c:v>
                </c:pt>
                <c:pt idx="21">
                  <c:v>DR Congo</c:v>
                </c:pt>
                <c:pt idx="22">
                  <c:v>Togo</c:v>
                </c:pt>
                <c:pt idx="23">
                  <c:v>Guinea</c:v>
                </c:pt>
                <c:pt idx="24">
                  <c:v>Burundi</c:v>
                </c:pt>
                <c:pt idx="25">
                  <c:v>Seychelles</c:v>
                </c:pt>
              </c:strCache>
            </c:strRef>
          </c:cat>
          <c:val>
            <c:numRef>
              <c:f>'SSA Debt'!$C$61:$C$86</c:f>
              <c:numCache>
                <c:formatCode>0.0</c:formatCode>
                <c:ptCount val="26"/>
                <c:pt idx="0">
                  <c:v>7.445</c:v>
                </c:pt>
                <c:pt idx="1">
                  <c:v>9.715000000000001</c:v>
                </c:pt>
                <c:pt idx="2">
                  <c:v>16.61600000000004</c:v>
                </c:pt>
                <c:pt idx="3">
                  <c:v>16.93</c:v>
                </c:pt>
                <c:pt idx="4">
                  <c:v>19.295</c:v>
                </c:pt>
                <c:pt idx="5">
                  <c:v>20.895</c:v>
                </c:pt>
                <c:pt idx="6">
                  <c:v>21.515</c:v>
                </c:pt>
                <c:pt idx="7">
                  <c:v>23.918</c:v>
                </c:pt>
                <c:pt idx="8">
                  <c:v>24.27999999999999</c:v>
                </c:pt>
                <c:pt idx="9">
                  <c:v>25.163</c:v>
                </c:pt>
                <c:pt idx="10">
                  <c:v>30.23</c:v>
                </c:pt>
                <c:pt idx="11">
                  <c:v>31.797</c:v>
                </c:pt>
                <c:pt idx="12">
                  <c:v>33.59300000000001</c:v>
                </c:pt>
                <c:pt idx="13">
                  <c:v>37.803</c:v>
                </c:pt>
                <c:pt idx="14">
                  <c:v>41.469</c:v>
                </c:pt>
                <c:pt idx="15">
                  <c:v>42.374</c:v>
                </c:pt>
                <c:pt idx="16">
                  <c:v>57.489</c:v>
                </c:pt>
                <c:pt idx="17">
                  <c:v>59.188</c:v>
                </c:pt>
                <c:pt idx="18">
                  <c:v>63.92200000000001</c:v>
                </c:pt>
                <c:pt idx="19">
                  <c:v>68.063</c:v>
                </c:pt>
                <c:pt idx="20">
                  <c:v>70.82799999999998</c:v>
                </c:pt>
                <c:pt idx="21">
                  <c:v>86.953</c:v>
                </c:pt>
                <c:pt idx="22">
                  <c:v>88.48</c:v>
                </c:pt>
                <c:pt idx="23">
                  <c:v>90.15799999999998</c:v>
                </c:pt>
                <c:pt idx="24">
                  <c:v>102.515</c:v>
                </c:pt>
                <c:pt idx="25">
                  <c:v>130.009</c:v>
                </c:pt>
              </c:numCache>
            </c:numRef>
          </c:val>
        </c:ser>
        <c:dLbls>
          <c:showLegendKey val="0"/>
          <c:showVal val="0"/>
          <c:showCatName val="0"/>
          <c:showSerName val="0"/>
          <c:showPercent val="0"/>
          <c:showBubbleSize val="0"/>
        </c:dLbls>
        <c:gapWidth val="79"/>
        <c:overlap val="100"/>
        <c:axId val="-2053762376"/>
        <c:axId val="-2053154440"/>
      </c:barChart>
      <c:lineChart>
        <c:grouping val="standard"/>
        <c:varyColors val="0"/>
        <c:ser>
          <c:idx val="1"/>
          <c:order val="1"/>
          <c:tx>
            <c:v>2015</c:v>
          </c:tx>
          <c:spPr>
            <a:ln>
              <a:noFill/>
            </a:ln>
          </c:spPr>
          <c:marker>
            <c:symbol val="plus"/>
            <c:size val="6"/>
            <c:spPr>
              <a:noFill/>
              <a:ln w="25400">
                <a:solidFill>
                  <a:schemeClr val="accent2">
                    <a:lumMod val="50000"/>
                  </a:schemeClr>
                </a:solidFill>
              </a:ln>
            </c:spPr>
          </c:marker>
          <c:cat>
            <c:strRef>
              <c:f>'SSA Debt'!$B$33:$B$58</c:f>
              <c:strCache>
                <c:ptCount val="26"/>
                <c:pt idx="0">
                  <c:v>Nigeria</c:v>
                </c:pt>
                <c:pt idx="1">
                  <c:v>Cameroon</c:v>
                </c:pt>
                <c:pt idx="2">
                  <c:v>Angola</c:v>
                </c:pt>
                <c:pt idx="3">
                  <c:v>Gabon</c:v>
                </c:pt>
                <c:pt idx="4">
                  <c:v>Uganda</c:v>
                </c:pt>
                <c:pt idx="5">
                  <c:v>Rwanda</c:v>
                </c:pt>
                <c:pt idx="6">
                  <c:v>Tanzania</c:v>
                </c:pt>
                <c:pt idx="7">
                  <c:v>Senegal</c:v>
                </c:pt>
                <c:pt idx="8">
                  <c:v>Mali</c:v>
                </c:pt>
                <c:pt idx="9">
                  <c:v>Burkina Faso</c:v>
                </c:pt>
                <c:pt idx="10">
                  <c:v>Ethiopia</c:v>
                </c:pt>
                <c:pt idx="11">
                  <c:v>Madagascar</c:v>
                </c:pt>
                <c:pt idx="12">
                  <c:v>Ghana</c:v>
                </c:pt>
                <c:pt idx="13">
                  <c:v>Mozambique</c:v>
                </c:pt>
                <c:pt idx="14">
                  <c:v>Kenya</c:v>
                </c:pt>
                <c:pt idx="15">
                  <c:v>Sierra Leone</c:v>
                </c:pt>
                <c:pt idx="16">
                  <c:v>Comoros</c:v>
                </c:pt>
                <c:pt idx="17">
                  <c:v>CAR</c:v>
                </c:pt>
                <c:pt idx="18">
                  <c:v>The Gambia</c:v>
                </c:pt>
                <c:pt idx="19">
                  <c:v>Rep Congo</c:v>
                </c:pt>
                <c:pt idx="20">
                  <c:v>Côte d'Ivoire</c:v>
                </c:pt>
                <c:pt idx="21">
                  <c:v>DR Congo</c:v>
                </c:pt>
                <c:pt idx="22">
                  <c:v>Togo</c:v>
                </c:pt>
                <c:pt idx="23">
                  <c:v>Guinea</c:v>
                </c:pt>
                <c:pt idx="24">
                  <c:v>Burundi</c:v>
                </c:pt>
                <c:pt idx="25">
                  <c:v>Seychelles</c:v>
                </c:pt>
              </c:strCache>
            </c:strRef>
          </c:cat>
          <c:val>
            <c:numRef>
              <c:f>'SSA Debt'!$D$61:$D$86</c:f>
              <c:numCache>
                <c:formatCode>0.0</c:formatCode>
                <c:ptCount val="26"/>
                <c:pt idx="0">
                  <c:v>11.884</c:v>
                </c:pt>
                <c:pt idx="1">
                  <c:v>32.157</c:v>
                </c:pt>
                <c:pt idx="2">
                  <c:v>57.377</c:v>
                </c:pt>
                <c:pt idx="3">
                  <c:v>38.684</c:v>
                </c:pt>
                <c:pt idx="4">
                  <c:v>35.01</c:v>
                </c:pt>
                <c:pt idx="5">
                  <c:v>32.73200000000006</c:v>
                </c:pt>
                <c:pt idx="6">
                  <c:v>40.158</c:v>
                </c:pt>
                <c:pt idx="7">
                  <c:v>54.987</c:v>
                </c:pt>
                <c:pt idx="8">
                  <c:v>42.54900000000001</c:v>
                </c:pt>
                <c:pt idx="9">
                  <c:v>33.189</c:v>
                </c:pt>
                <c:pt idx="10">
                  <c:v>22.587</c:v>
                </c:pt>
                <c:pt idx="11">
                  <c:v>35.396</c:v>
                </c:pt>
                <c:pt idx="12">
                  <c:v>72.82299999999998</c:v>
                </c:pt>
                <c:pt idx="13">
                  <c:v>61.04600000000001</c:v>
                </c:pt>
                <c:pt idx="14">
                  <c:v>56.17800000000001</c:v>
                </c:pt>
                <c:pt idx="15">
                  <c:v>47.21800000000001</c:v>
                </c:pt>
                <c:pt idx="16">
                  <c:v>24.67</c:v>
                </c:pt>
                <c:pt idx="17">
                  <c:v>42.14100000000001</c:v>
                </c:pt>
                <c:pt idx="18">
                  <c:v>107.7140000000002</c:v>
                </c:pt>
                <c:pt idx="19">
                  <c:v>57.504</c:v>
                </c:pt>
                <c:pt idx="20">
                  <c:v>34.66000000000001</c:v>
                </c:pt>
                <c:pt idx="21">
                  <c:v>20.454</c:v>
                </c:pt>
                <c:pt idx="22">
                  <c:v>61.07700000000001</c:v>
                </c:pt>
                <c:pt idx="23">
                  <c:v>40.892</c:v>
                </c:pt>
                <c:pt idx="24">
                  <c:v>33.72400000000001</c:v>
                </c:pt>
                <c:pt idx="25">
                  <c:v>64.498</c:v>
                </c:pt>
              </c:numCache>
            </c:numRef>
          </c:val>
          <c:smooth val="0"/>
        </c:ser>
        <c:dLbls>
          <c:showLegendKey val="0"/>
          <c:showVal val="0"/>
          <c:showCatName val="0"/>
          <c:showSerName val="0"/>
          <c:showPercent val="0"/>
          <c:showBubbleSize val="0"/>
        </c:dLbls>
        <c:marker val="1"/>
        <c:smooth val="0"/>
        <c:axId val="-2053762376"/>
        <c:axId val="-2053154440"/>
      </c:lineChart>
      <c:catAx>
        <c:axId val="-2053762376"/>
        <c:scaling>
          <c:orientation val="minMax"/>
        </c:scaling>
        <c:delete val="0"/>
        <c:axPos val="b"/>
        <c:numFmt formatCode="General" sourceLinked="1"/>
        <c:majorTickMark val="out"/>
        <c:minorTickMark val="none"/>
        <c:tickLblPos val="nextTo"/>
        <c:txPr>
          <a:bodyPr/>
          <a:lstStyle/>
          <a:p>
            <a:pPr>
              <a:defRPr sz="1200"/>
            </a:pPr>
            <a:endParaRPr lang="en-US"/>
          </a:p>
        </c:txPr>
        <c:crossAx val="-2053154440"/>
        <c:crosses val="autoZero"/>
        <c:auto val="1"/>
        <c:lblAlgn val="ctr"/>
        <c:lblOffset val="100"/>
        <c:tickLblSkip val="1"/>
        <c:noMultiLvlLbl val="0"/>
      </c:catAx>
      <c:valAx>
        <c:axId val="-2053154440"/>
        <c:scaling>
          <c:orientation val="minMax"/>
        </c:scaling>
        <c:delete val="0"/>
        <c:axPos val="l"/>
        <c:numFmt formatCode="0" sourceLinked="0"/>
        <c:majorTickMark val="out"/>
        <c:minorTickMark val="none"/>
        <c:tickLblPos val="nextTo"/>
        <c:txPr>
          <a:bodyPr/>
          <a:lstStyle/>
          <a:p>
            <a:pPr>
              <a:defRPr sz="1200"/>
            </a:pPr>
            <a:endParaRPr lang="en-US"/>
          </a:p>
        </c:txPr>
        <c:crossAx val="-2053762376"/>
        <c:crosses val="autoZero"/>
        <c:crossBetween val="between"/>
      </c:valAx>
    </c:plotArea>
    <c:legend>
      <c:legendPos val="r"/>
      <c:layout>
        <c:manualLayout>
          <c:xMode val="edge"/>
          <c:yMode val="edge"/>
          <c:x val="0.10233698200456"/>
          <c:y val="0.115896625774443"/>
          <c:w val="0.123416055751653"/>
          <c:h val="0.116082856243865"/>
        </c:manualLayout>
      </c:layout>
      <c:overlay val="1"/>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latin typeface="Arial" pitchFamily="34" charset="0"/>
                <a:cs typeface="Arial" pitchFamily="34" charset="0"/>
              </a:rPr>
              <a:t>Real* Public Sector</a:t>
            </a:r>
            <a:r>
              <a:rPr lang="en-GB" sz="1450" baseline="0" dirty="0">
                <a:latin typeface="Arial" pitchFamily="34" charset="0"/>
                <a:cs typeface="Arial" pitchFamily="34" charset="0"/>
              </a:rPr>
              <a:t> Wage Bills</a:t>
            </a:r>
          </a:p>
          <a:p>
            <a:pPr>
              <a:defRPr/>
            </a:pPr>
            <a:r>
              <a:rPr lang="en-GB" sz="1200" b="0" baseline="0" dirty="0">
                <a:latin typeface="Arial" pitchFamily="34" charset="0"/>
                <a:cs typeface="Arial" pitchFamily="34" charset="0"/>
              </a:rPr>
              <a:t>(2005 = 100) *adjusted for inflation</a:t>
            </a:r>
            <a:endParaRPr lang="en-GB" sz="1200" b="0" dirty="0">
              <a:latin typeface="Arial" pitchFamily="34" charset="0"/>
              <a:cs typeface="Arial" pitchFamily="34" charset="0"/>
            </a:endParaRPr>
          </a:p>
        </c:rich>
      </c:tx>
      <c:layout/>
      <c:overlay val="1"/>
    </c:title>
    <c:autoTitleDeleted val="0"/>
    <c:plotArea>
      <c:layout>
        <c:manualLayout>
          <c:layoutTarget val="inner"/>
          <c:xMode val="edge"/>
          <c:yMode val="edge"/>
          <c:x val="0.108292853672216"/>
          <c:y val="0.143306163797671"/>
          <c:w val="0.856797705208125"/>
          <c:h val="0.765584903076085"/>
        </c:manualLayout>
      </c:layout>
      <c:lineChart>
        <c:grouping val="standard"/>
        <c:varyColors val="0"/>
        <c:ser>
          <c:idx val="1"/>
          <c:order val="0"/>
          <c:tx>
            <c:v>Ghana</c:v>
          </c:tx>
          <c:spPr>
            <a:ln w="34925" cmpd="sng">
              <a:solidFill>
                <a:schemeClr val="accent4">
                  <a:lumMod val="75000"/>
                </a:schemeClr>
              </a:solidFill>
              <a:prstDash val="sysDot"/>
            </a:ln>
          </c:spPr>
          <c:marker>
            <c:symbol val="none"/>
          </c:marker>
          <c:cat>
            <c:numRef>
              <c:f>'Public Wage Bills'!$A$6:$A$15</c:f>
              <c:numCache>
                <c:formatCode>General</c:formatCode>
                <c:ptCount val="10"/>
                <c:pt idx="0">
                  <c:v>2005.0</c:v>
                </c:pt>
                <c:pt idx="1">
                  <c:v>2006.0</c:v>
                </c:pt>
                <c:pt idx="2">
                  <c:v>2007.0</c:v>
                </c:pt>
                <c:pt idx="3">
                  <c:v>2008.0</c:v>
                </c:pt>
                <c:pt idx="4">
                  <c:v>2009.0</c:v>
                </c:pt>
                <c:pt idx="5">
                  <c:v>2010.0</c:v>
                </c:pt>
                <c:pt idx="6">
                  <c:v>2011.0</c:v>
                </c:pt>
                <c:pt idx="7">
                  <c:v>2012.0</c:v>
                </c:pt>
                <c:pt idx="8">
                  <c:v>2013.0</c:v>
                </c:pt>
                <c:pt idx="9">
                  <c:v>2014.0</c:v>
                </c:pt>
              </c:numCache>
            </c:numRef>
          </c:cat>
          <c:val>
            <c:numRef>
              <c:f>'Public Wage Bills'!$M$6:$M$15</c:f>
              <c:numCache>
                <c:formatCode>#,##0</c:formatCode>
                <c:ptCount val="10"/>
                <c:pt idx="0">
                  <c:v>100.0</c:v>
                </c:pt>
                <c:pt idx="1">
                  <c:v>125.1335953648786</c:v>
                </c:pt>
                <c:pt idx="2">
                  <c:v>161.7656389031867</c:v>
                </c:pt>
                <c:pt idx="3">
                  <c:v>215.3911952272133</c:v>
                </c:pt>
                <c:pt idx="4">
                  <c:v>276.5949383600554</c:v>
                </c:pt>
                <c:pt idx="5">
                  <c:v>376.5726934947687</c:v>
                </c:pt>
                <c:pt idx="6">
                  <c:v>531.7145263795106</c:v>
                </c:pt>
                <c:pt idx="7">
                  <c:v>785.9423992722981</c:v>
                </c:pt>
                <c:pt idx="8">
                  <c:v>917.5372593348193</c:v>
                </c:pt>
                <c:pt idx="9">
                  <c:v>1032.926318053911</c:v>
                </c:pt>
              </c:numCache>
            </c:numRef>
          </c:val>
          <c:smooth val="0"/>
        </c:ser>
        <c:ser>
          <c:idx val="0"/>
          <c:order val="1"/>
          <c:tx>
            <c:v>Nigeria</c:v>
          </c:tx>
          <c:spPr>
            <a:ln w="31750" cmpd="sng">
              <a:solidFill>
                <a:srgbClr val="006600"/>
              </a:solidFill>
              <a:prstDash val="solid"/>
            </a:ln>
          </c:spPr>
          <c:marker>
            <c:symbol val="none"/>
          </c:marker>
          <c:cat>
            <c:numRef>
              <c:f>'Public Wage Bills'!$A$6:$A$15</c:f>
              <c:numCache>
                <c:formatCode>General</c:formatCode>
                <c:ptCount val="10"/>
                <c:pt idx="0">
                  <c:v>2005.0</c:v>
                </c:pt>
                <c:pt idx="1">
                  <c:v>2006.0</c:v>
                </c:pt>
                <c:pt idx="2">
                  <c:v>2007.0</c:v>
                </c:pt>
                <c:pt idx="3">
                  <c:v>2008.0</c:v>
                </c:pt>
                <c:pt idx="4">
                  <c:v>2009.0</c:v>
                </c:pt>
                <c:pt idx="5">
                  <c:v>2010.0</c:v>
                </c:pt>
                <c:pt idx="6">
                  <c:v>2011.0</c:v>
                </c:pt>
                <c:pt idx="7">
                  <c:v>2012.0</c:v>
                </c:pt>
                <c:pt idx="8">
                  <c:v>2013.0</c:v>
                </c:pt>
                <c:pt idx="9">
                  <c:v>2014.0</c:v>
                </c:pt>
              </c:numCache>
            </c:numRef>
          </c:cat>
          <c:val>
            <c:numRef>
              <c:f>'Public Wage Bills'!$F$6:$F$15</c:f>
              <c:numCache>
                <c:formatCode>#,##0</c:formatCode>
                <c:ptCount val="10"/>
                <c:pt idx="0">
                  <c:v>100.0</c:v>
                </c:pt>
                <c:pt idx="1">
                  <c:v>111.0375164131154</c:v>
                </c:pt>
                <c:pt idx="2">
                  <c:v>136.690224014296</c:v>
                </c:pt>
                <c:pt idx="3">
                  <c:v>150.7218945632021</c:v>
                </c:pt>
                <c:pt idx="4">
                  <c:v>167.7887295672982</c:v>
                </c:pt>
                <c:pt idx="5">
                  <c:v>243.0969522456097</c:v>
                </c:pt>
                <c:pt idx="6">
                  <c:v>384.8117473341117</c:v>
                </c:pt>
                <c:pt idx="7">
                  <c:v>371.215952160149</c:v>
                </c:pt>
                <c:pt idx="8">
                  <c:v>371.9187491198053</c:v>
                </c:pt>
                <c:pt idx="9">
                  <c:v>352.6166358813408</c:v>
                </c:pt>
              </c:numCache>
            </c:numRef>
          </c:val>
          <c:smooth val="0"/>
        </c:ser>
        <c:ser>
          <c:idx val="3"/>
          <c:order val="2"/>
          <c:tx>
            <c:v>Ethiopia</c:v>
          </c:tx>
          <c:spPr>
            <a:ln w="34925" cmpd="thickThin">
              <a:solidFill>
                <a:srgbClr val="FF3300"/>
              </a:solidFill>
              <a:prstDash val="solid"/>
            </a:ln>
          </c:spPr>
          <c:marker>
            <c:symbol val="none"/>
          </c:marker>
          <c:cat>
            <c:numRef>
              <c:f>'Public Wage Bills'!$A$6:$A$15</c:f>
              <c:numCache>
                <c:formatCode>General</c:formatCode>
                <c:ptCount val="10"/>
                <c:pt idx="0">
                  <c:v>2005.0</c:v>
                </c:pt>
                <c:pt idx="1">
                  <c:v>2006.0</c:v>
                </c:pt>
                <c:pt idx="2">
                  <c:v>2007.0</c:v>
                </c:pt>
                <c:pt idx="3">
                  <c:v>2008.0</c:v>
                </c:pt>
                <c:pt idx="4">
                  <c:v>2009.0</c:v>
                </c:pt>
                <c:pt idx="5">
                  <c:v>2010.0</c:v>
                </c:pt>
                <c:pt idx="6">
                  <c:v>2011.0</c:v>
                </c:pt>
                <c:pt idx="7">
                  <c:v>2012.0</c:v>
                </c:pt>
                <c:pt idx="8">
                  <c:v>2013.0</c:v>
                </c:pt>
                <c:pt idx="9">
                  <c:v>2014.0</c:v>
                </c:pt>
              </c:numCache>
            </c:numRef>
          </c:cat>
          <c:val>
            <c:numRef>
              <c:f>'Public Wage Bills'!$AA$6:$AA$15</c:f>
              <c:numCache>
                <c:formatCode>#,##0</c:formatCode>
                <c:ptCount val="10"/>
                <c:pt idx="0">
                  <c:v>100.0</c:v>
                </c:pt>
                <c:pt idx="1">
                  <c:v>75.5569854981983</c:v>
                </c:pt>
                <c:pt idx="2">
                  <c:v>105.6441174486358</c:v>
                </c:pt>
                <c:pt idx="3">
                  <c:v>85.03262067380232</c:v>
                </c:pt>
                <c:pt idx="4">
                  <c:v>135.4929388630808</c:v>
                </c:pt>
                <c:pt idx="5">
                  <c:v>145.7499611326103</c:v>
                </c:pt>
                <c:pt idx="6">
                  <c:v>178.6105042895555</c:v>
                </c:pt>
                <c:pt idx="7">
                  <c:v>199.2933713921155</c:v>
                </c:pt>
                <c:pt idx="8">
                  <c:v>260.3529050143498</c:v>
                </c:pt>
                <c:pt idx="9">
                  <c:v>336.2020486378007</c:v>
                </c:pt>
              </c:numCache>
            </c:numRef>
          </c:val>
          <c:smooth val="0"/>
        </c:ser>
        <c:ser>
          <c:idx val="2"/>
          <c:order val="3"/>
          <c:tx>
            <c:v>Kenya</c:v>
          </c:tx>
          <c:spPr>
            <a:ln w="31750" cmpd="sng">
              <a:solidFill>
                <a:schemeClr val="accent1">
                  <a:lumMod val="75000"/>
                </a:schemeClr>
              </a:solidFill>
              <a:prstDash val="solid"/>
            </a:ln>
          </c:spPr>
          <c:marker>
            <c:symbol val="none"/>
          </c:marker>
          <c:cat>
            <c:numRef>
              <c:f>'Public Wage Bills'!$A$6:$A$15</c:f>
              <c:numCache>
                <c:formatCode>General</c:formatCode>
                <c:ptCount val="10"/>
                <c:pt idx="0">
                  <c:v>2005.0</c:v>
                </c:pt>
                <c:pt idx="1">
                  <c:v>2006.0</c:v>
                </c:pt>
                <c:pt idx="2">
                  <c:v>2007.0</c:v>
                </c:pt>
                <c:pt idx="3">
                  <c:v>2008.0</c:v>
                </c:pt>
                <c:pt idx="4">
                  <c:v>2009.0</c:v>
                </c:pt>
                <c:pt idx="5">
                  <c:v>2010.0</c:v>
                </c:pt>
                <c:pt idx="6">
                  <c:v>2011.0</c:v>
                </c:pt>
                <c:pt idx="7">
                  <c:v>2012.0</c:v>
                </c:pt>
                <c:pt idx="8">
                  <c:v>2013.0</c:v>
                </c:pt>
                <c:pt idx="9">
                  <c:v>2014.0</c:v>
                </c:pt>
              </c:numCache>
            </c:numRef>
          </c:cat>
          <c:val>
            <c:numRef>
              <c:f>'Public Wage Bills'!$T$6:$T$15</c:f>
              <c:numCache>
                <c:formatCode>#,##0</c:formatCode>
                <c:ptCount val="10"/>
                <c:pt idx="0">
                  <c:v>100.0</c:v>
                </c:pt>
                <c:pt idx="1">
                  <c:v>103.831649641483</c:v>
                </c:pt>
                <c:pt idx="2">
                  <c:v>125.270808974493</c:v>
                </c:pt>
                <c:pt idx="3">
                  <c:v>127.1329854222254</c:v>
                </c:pt>
                <c:pt idx="4">
                  <c:v>135.7364033493902</c:v>
                </c:pt>
                <c:pt idx="5">
                  <c:v>169.9476299208801</c:v>
                </c:pt>
                <c:pt idx="6">
                  <c:v>172.3333800154612</c:v>
                </c:pt>
                <c:pt idx="7">
                  <c:v>208.1943196522512</c:v>
                </c:pt>
                <c:pt idx="8">
                  <c:v>266.4857150876278</c:v>
                </c:pt>
                <c:pt idx="9">
                  <c:v>264.5166657369396</c:v>
                </c:pt>
              </c:numCache>
            </c:numRef>
          </c:val>
          <c:smooth val="0"/>
        </c:ser>
        <c:dLbls>
          <c:showLegendKey val="0"/>
          <c:showVal val="0"/>
          <c:showCatName val="0"/>
          <c:showSerName val="0"/>
          <c:showPercent val="0"/>
          <c:showBubbleSize val="0"/>
        </c:dLbls>
        <c:marker val="1"/>
        <c:smooth val="0"/>
        <c:axId val="-2053212472"/>
        <c:axId val="-2053215112"/>
      </c:lineChart>
      <c:catAx>
        <c:axId val="-2053212472"/>
        <c:scaling>
          <c:orientation val="minMax"/>
        </c:scaling>
        <c:delete val="0"/>
        <c:axPos val="b"/>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2053215112"/>
        <c:crosses val="autoZero"/>
        <c:auto val="1"/>
        <c:lblAlgn val="ctr"/>
        <c:lblOffset val="100"/>
        <c:noMultiLvlLbl val="0"/>
      </c:catAx>
      <c:valAx>
        <c:axId val="-2053215112"/>
        <c:scaling>
          <c:orientation val="minMax"/>
        </c:scaling>
        <c:delete val="0"/>
        <c:axPos val="l"/>
        <c:majorGridlines>
          <c:spPr>
            <a:ln>
              <a:solidFill>
                <a:sysClr val="windowText" lastClr="000000">
                  <a:alpha val="9000"/>
                </a:sysClr>
              </a:solidFill>
              <a:prstDash val="sysDash"/>
            </a:ln>
          </c:spPr>
        </c:majorGridlines>
        <c:numFmt formatCode="#,##0" sourceLinked="1"/>
        <c:majorTickMark val="out"/>
        <c:minorTickMark val="none"/>
        <c:tickLblPos val="nextTo"/>
        <c:txPr>
          <a:bodyPr/>
          <a:lstStyle/>
          <a:p>
            <a:pPr>
              <a:defRPr sz="1200">
                <a:latin typeface="Arial" pitchFamily="34" charset="0"/>
                <a:cs typeface="Arial" pitchFamily="34" charset="0"/>
              </a:defRPr>
            </a:pPr>
            <a:endParaRPr lang="en-US"/>
          </a:p>
        </c:txPr>
        <c:crossAx val="-2053212472"/>
        <c:crosses val="autoZero"/>
        <c:crossBetween val="between"/>
      </c:valAx>
    </c:plotArea>
    <c:legend>
      <c:legendPos val="r"/>
      <c:layout>
        <c:manualLayout>
          <c:xMode val="edge"/>
          <c:yMode val="edge"/>
          <c:x val="0.111271014861622"/>
          <c:y val="0.161833284662479"/>
          <c:w val="0.245089296468885"/>
          <c:h val="0.198120837450815"/>
        </c:manualLayout>
      </c:layout>
      <c:overlay val="0"/>
      <c:spPr>
        <a:solidFill>
          <a:schemeClr val="bg1"/>
        </a:solidFill>
      </c:spPr>
      <c:txPr>
        <a:bodyPr/>
        <a:lstStyle/>
        <a:p>
          <a:pPr>
            <a:defRPr sz="1200">
              <a:latin typeface="Arial" pitchFamily="34" charset="0"/>
              <a:cs typeface="Arial" pitchFamily="34" charset="0"/>
            </a:defRPr>
          </a:pPr>
          <a:endParaRPr lang="en-US"/>
        </a:p>
      </c:txPr>
    </c:legend>
    <c:plotVisOnly val="1"/>
    <c:dispBlanksAs val="gap"/>
    <c:showDLblsOverMax val="0"/>
  </c:chart>
  <c:spPr>
    <a:ln>
      <a:noFill/>
    </a:ln>
  </c:sp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smtClean="0"/>
              <a:t>Real GDP Growth</a:t>
            </a:r>
          </a:p>
          <a:p>
            <a:pPr>
              <a:defRPr/>
            </a:pPr>
            <a:r>
              <a:rPr lang="en-GB" sz="1200" b="0" dirty="0" smtClean="0"/>
              <a:t>%</a:t>
            </a:r>
            <a:r>
              <a:rPr lang="en-GB" sz="1200" b="0" baseline="0" dirty="0" smtClean="0"/>
              <a:t> Change y/y</a:t>
            </a:r>
            <a:endParaRPr lang="en-GB" sz="1200" b="0" dirty="0"/>
          </a:p>
        </c:rich>
      </c:tx>
      <c:layout/>
      <c:overlay val="1"/>
    </c:title>
    <c:autoTitleDeleted val="0"/>
    <c:plotArea>
      <c:layout>
        <c:manualLayout>
          <c:layoutTarget val="inner"/>
          <c:xMode val="edge"/>
          <c:yMode val="edge"/>
          <c:x val="0.106993535892462"/>
          <c:y val="0.133675863816959"/>
          <c:w val="0.553125918290474"/>
          <c:h val="0.763010699628854"/>
        </c:manualLayout>
      </c:layout>
      <c:lineChart>
        <c:grouping val="standard"/>
        <c:varyColors val="0"/>
        <c:ser>
          <c:idx val="1"/>
          <c:order val="0"/>
          <c:tx>
            <c:v>Non-Commodity Africa</c:v>
          </c:tx>
          <c:spPr>
            <a:ln w="31750" cap="rnd" cmpd="thickThin">
              <a:solidFill>
                <a:srgbClr val="4D7194"/>
              </a:solidFill>
              <a:prstDash val="solid"/>
              <a:round/>
            </a:ln>
            <a:effectLst/>
          </c:spPr>
          <c:marker>
            <c:symbol val="none"/>
          </c:marker>
          <c:val>
            <c:numRef>
              <c:f>'Africa - 2 Speeds'!$C$42:$N$42</c:f>
              <c:numCache>
                <c:formatCode>0.0</c:formatCode>
                <c:ptCount val="12"/>
                <c:pt idx="0">
                  <c:v>7.178335634532436</c:v>
                </c:pt>
                <c:pt idx="1">
                  <c:v>7.426506089643342</c:v>
                </c:pt>
                <c:pt idx="2">
                  <c:v>6.73912826557712</c:v>
                </c:pt>
                <c:pt idx="3">
                  <c:v>7.033799707672491</c:v>
                </c:pt>
                <c:pt idx="4">
                  <c:v>6.63119382032331</c:v>
                </c:pt>
                <c:pt idx="5">
                  <c:v>6.791672466793441</c:v>
                </c:pt>
                <c:pt idx="6">
                  <c:v>5.746794241267205</c:v>
                </c:pt>
                <c:pt idx="7">
                  <c:v>6.738459432459012</c:v>
                </c:pt>
                <c:pt idx="8">
                  <c:v>6.673931246647488</c:v>
                </c:pt>
                <c:pt idx="9">
                  <c:v>6.705911748196827</c:v>
                </c:pt>
                <c:pt idx="10">
                  <c:v>6.610105666623079</c:v>
                </c:pt>
                <c:pt idx="11">
                  <c:v>6.4177081304244</c:v>
                </c:pt>
              </c:numCache>
            </c:numRef>
          </c:val>
          <c:smooth val="0"/>
        </c:ser>
        <c:ser>
          <c:idx val="3"/>
          <c:order val="1"/>
          <c:tx>
            <c:strRef>
              <c:f>'Africa - 2 Speeds'!$B$45</c:f>
              <c:strCache>
                <c:ptCount val="1"/>
                <c:pt idx="0">
                  <c:v>Emerging Asia</c:v>
                </c:pt>
              </c:strCache>
            </c:strRef>
          </c:tx>
          <c:spPr>
            <a:ln w="31750" cap="rnd">
              <a:solidFill>
                <a:srgbClr val="BEC5C4"/>
              </a:solidFill>
              <a:prstDash val="sysDash"/>
              <a:round/>
            </a:ln>
            <a:effectLst/>
          </c:spPr>
          <c:marker>
            <c:symbol val="none"/>
          </c:marker>
          <c:val>
            <c:numRef>
              <c:f>'Africa - 2 Speeds'!$C$45:$N$45</c:f>
              <c:numCache>
                <c:formatCode>0.0</c:formatCode>
                <c:ptCount val="12"/>
                <c:pt idx="0">
                  <c:v>9.636000000000001</c:v>
                </c:pt>
                <c:pt idx="1">
                  <c:v>7.825999999999984</c:v>
                </c:pt>
                <c:pt idx="2">
                  <c:v>6.92</c:v>
                </c:pt>
                <c:pt idx="3">
                  <c:v>6.908</c:v>
                </c:pt>
                <c:pt idx="4">
                  <c:v>6.763999999999997</c:v>
                </c:pt>
                <c:pt idx="5">
                  <c:v>6.587</c:v>
                </c:pt>
                <c:pt idx="6">
                  <c:v>6.395999999999995</c:v>
                </c:pt>
                <c:pt idx="7">
                  <c:v>6.315999999999994</c:v>
                </c:pt>
                <c:pt idx="8">
                  <c:v>6.26</c:v>
                </c:pt>
                <c:pt idx="9">
                  <c:v>6.323999999999994</c:v>
                </c:pt>
                <c:pt idx="10">
                  <c:v>6.343999999999998</c:v>
                </c:pt>
                <c:pt idx="11">
                  <c:v>6.366999999999995</c:v>
                </c:pt>
              </c:numCache>
            </c:numRef>
          </c:val>
          <c:smooth val="0"/>
        </c:ser>
        <c:ser>
          <c:idx val="0"/>
          <c:order val="2"/>
          <c:tx>
            <c:v>Commodity Africa</c:v>
          </c:tx>
          <c:spPr>
            <a:ln w="31750" cap="rnd">
              <a:solidFill>
                <a:srgbClr val="5D6F6C"/>
              </a:solidFill>
              <a:prstDash val="sysDot"/>
              <a:round/>
            </a:ln>
            <a:effectLst/>
          </c:spPr>
          <c:marker>
            <c:symbol val="none"/>
          </c:marker>
          <c:cat>
            <c:numRef>
              <c:f>'Africa - 2 Speeds'!$C$3:$N$3</c:f>
              <c:numCache>
                <c:formatCode>General</c:formatCode>
                <c:ptCount val="12"/>
                <c:pt idx="0">
                  <c:v>2010.0</c:v>
                </c:pt>
                <c:pt idx="1">
                  <c:v>2011.0</c:v>
                </c:pt>
                <c:pt idx="2">
                  <c:v>2012.0</c:v>
                </c:pt>
                <c:pt idx="3">
                  <c:v>2013.0</c:v>
                </c:pt>
                <c:pt idx="4">
                  <c:v>2014.0</c:v>
                </c:pt>
                <c:pt idx="5">
                  <c:v>2015.0</c:v>
                </c:pt>
                <c:pt idx="6">
                  <c:v>2016.0</c:v>
                </c:pt>
                <c:pt idx="7">
                  <c:v>2017.0</c:v>
                </c:pt>
                <c:pt idx="8">
                  <c:v>2018.0</c:v>
                </c:pt>
                <c:pt idx="9">
                  <c:v>2019.0</c:v>
                </c:pt>
                <c:pt idx="10">
                  <c:v>2020.0</c:v>
                </c:pt>
                <c:pt idx="11">
                  <c:v>2021.0</c:v>
                </c:pt>
              </c:numCache>
            </c:numRef>
          </c:cat>
          <c:val>
            <c:numRef>
              <c:f>'Africa - 2 Speeds'!$C$21:$N$21</c:f>
              <c:numCache>
                <c:formatCode>0.0</c:formatCode>
                <c:ptCount val="12"/>
                <c:pt idx="0">
                  <c:v>6.28942328502367</c:v>
                </c:pt>
                <c:pt idx="1">
                  <c:v>4.219536340175265</c:v>
                </c:pt>
                <c:pt idx="2">
                  <c:v>3.733646194001618</c:v>
                </c:pt>
                <c:pt idx="3">
                  <c:v>4.65670329478835</c:v>
                </c:pt>
                <c:pt idx="4">
                  <c:v>4.733915732889089</c:v>
                </c:pt>
                <c:pt idx="5">
                  <c:v>2.491456267587888</c:v>
                </c:pt>
                <c:pt idx="6">
                  <c:v>2.077668300125483</c:v>
                </c:pt>
                <c:pt idx="7">
                  <c:v>2.960394282920444</c:v>
                </c:pt>
                <c:pt idx="8">
                  <c:v>3.498136563576784</c:v>
                </c:pt>
                <c:pt idx="9">
                  <c:v>3.566907865914044</c:v>
                </c:pt>
                <c:pt idx="10">
                  <c:v>3.66557093525248</c:v>
                </c:pt>
                <c:pt idx="11">
                  <c:v>4.369393555394386</c:v>
                </c:pt>
              </c:numCache>
            </c:numRef>
          </c:val>
          <c:smooth val="0"/>
        </c:ser>
        <c:ser>
          <c:idx val="6"/>
          <c:order val="3"/>
          <c:tx>
            <c:strRef>
              <c:f>'Africa - 2 Speeds'!$B$48</c:f>
              <c:strCache>
                <c:ptCount val="1"/>
                <c:pt idx="0">
                  <c:v>MENA</c:v>
                </c:pt>
              </c:strCache>
            </c:strRef>
          </c:tx>
          <c:spPr>
            <a:ln w="31750" cap="rnd">
              <a:solidFill>
                <a:srgbClr val="960000"/>
              </a:solidFill>
              <a:round/>
            </a:ln>
            <a:effectLst/>
          </c:spPr>
          <c:marker>
            <c:symbol val="none"/>
          </c:marker>
          <c:val>
            <c:numRef>
              <c:f>'Africa - 2 Speeds'!$C$48:$N$48</c:f>
              <c:numCache>
                <c:formatCode>0.0</c:formatCode>
                <c:ptCount val="12"/>
                <c:pt idx="0">
                  <c:v>5.162999999999976</c:v>
                </c:pt>
                <c:pt idx="1">
                  <c:v>4.551</c:v>
                </c:pt>
                <c:pt idx="2">
                  <c:v>5.078</c:v>
                </c:pt>
                <c:pt idx="3">
                  <c:v>2.13</c:v>
                </c:pt>
                <c:pt idx="4">
                  <c:v>2.613</c:v>
                </c:pt>
                <c:pt idx="5">
                  <c:v>2.335999999999997</c:v>
                </c:pt>
                <c:pt idx="6">
                  <c:v>2.942</c:v>
                </c:pt>
                <c:pt idx="7">
                  <c:v>3.301</c:v>
                </c:pt>
                <c:pt idx="8">
                  <c:v>3.39</c:v>
                </c:pt>
                <c:pt idx="9">
                  <c:v>3.588</c:v>
                </c:pt>
                <c:pt idx="10">
                  <c:v>3.712</c:v>
                </c:pt>
                <c:pt idx="11">
                  <c:v>3.593</c:v>
                </c:pt>
              </c:numCache>
            </c:numRef>
          </c:val>
          <c:smooth val="0"/>
        </c:ser>
        <c:ser>
          <c:idx val="4"/>
          <c:order val="4"/>
          <c:tx>
            <c:strRef>
              <c:f>'Africa - 2 Speeds'!$B$46</c:f>
              <c:strCache>
                <c:ptCount val="1"/>
                <c:pt idx="0">
                  <c:v>Emerging Europe</c:v>
                </c:pt>
              </c:strCache>
            </c:strRef>
          </c:tx>
          <c:spPr>
            <a:ln w="31750" cap="rnd" cmpd="dbl">
              <a:solidFill>
                <a:srgbClr val="99ADC2"/>
              </a:solidFill>
              <a:round/>
            </a:ln>
            <a:effectLst/>
          </c:spPr>
          <c:marker>
            <c:symbol val="none"/>
          </c:marker>
          <c:val>
            <c:numRef>
              <c:f>'Africa - 2 Speeds'!$C$46:$N$46</c:f>
              <c:numCache>
                <c:formatCode>0.0</c:formatCode>
                <c:ptCount val="12"/>
                <c:pt idx="0">
                  <c:v>4.717</c:v>
                </c:pt>
                <c:pt idx="1">
                  <c:v>5.422</c:v>
                </c:pt>
                <c:pt idx="2">
                  <c:v>1.197</c:v>
                </c:pt>
                <c:pt idx="3">
                  <c:v>2.821</c:v>
                </c:pt>
                <c:pt idx="4">
                  <c:v>2.791</c:v>
                </c:pt>
                <c:pt idx="5">
                  <c:v>3.519</c:v>
                </c:pt>
                <c:pt idx="6">
                  <c:v>3.514</c:v>
                </c:pt>
                <c:pt idx="7">
                  <c:v>3.328</c:v>
                </c:pt>
                <c:pt idx="8">
                  <c:v>3.327</c:v>
                </c:pt>
                <c:pt idx="9">
                  <c:v>3.327</c:v>
                </c:pt>
                <c:pt idx="10">
                  <c:v>3.350999999999998</c:v>
                </c:pt>
                <c:pt idx="11">
                  <c:v>3.345999999999999</c:v>
                </c:pt>
              </c:numCache>
            </c:numRef>
          </c:val>
          <c:smooth val="0"/>
        </c:ser>
        <c:ser>
          <c:idx val="5"/>
          <c:order val="5"/>
          <c:tx>
            <c:strRef>
              <c:f>'Africa - 2 Speeds'!$B$47</c:f>
              <c:strCache>
                <c:ptCount val="1"/>
                <c:pt idx="0">
                  <c:v>LatAm &amp; Caribbean</c:v>
                </c:pt>
              </c:strCache>
            </c:strRef>
          </c:tx>
          <c:spPr>
            <a:ln w="31750" cap="rnd">
              <a:solidFill>
                <a:srgbClr val="4B4B4B"/>
              </a:solidFill>
              <a:prstDash val="lgDashDotDot"/>
              <a:round/>
            </a:ln>
            <a:effectLst/>
          </c:spPr>
          <c:marker>
            <c:symbol val="none"/>
          </c:marker>
          <c:val>
            <c:numRef>
              <c:f>'Africa - 2 Speeds'!$C$47:$N$47</c:f>
              <c:numCache>
                <c:formatCode>0.0</c:formatCode>
                <c:ptCount val="12"/>
                <c:pt idx="0">
                  <c:v>6.053999999999998</c:v>
                </c:pt>
                <c:pt idx="1">
                  <c:v>4.88</c:v>
                </c:pt>
                <c:pt idx="2">
                  <c:v>3.166</c:v>
                </c:pt>
                <c:pt idx="3">
                  <c:v>2.975999999999998</c:v>
                </c:pt>
                <c:pt idx="4">
                  <c:v>1.302</c:v>
                </c:pt>
                <c:pt idx="5">
                  <c:v>-0.081</c:v>
                </c:pt>
                <c:pt idx="6">
                  <c:v>-0.472</c:v>
                </c:pt>
                <c:pt idx="7">
                  <c:v>1.51</c:v>
                </c:pt>
                <c:pt idx="8">
                  <c:v>2.14</c:v>
                </c:pt>
                <c:pt idx="9">
                  <c:v>2.613</c:v>
                </c:pt>
                <c:pt idx="10">
                  <c:v>2.724</c:v>
                </c:pt>
                <c:pt idx="11">
                  <c:v>2.771</c:v>
                </c:pt>
              </c:numCache>
            </c:numRef>
          </c:val>
          <c:smooth val="0"/>
        </c:ser>
        <c:ser>
          <c:idx val="2"/>
          <c:order val="6"/>
          <c:tx>
            <c:strRef>
              <c:f>'Africa - 2 Speeds'!$B$44</c:f>
              <c:strCache>
                <c:ptCount val="1"/>
                <c:pt idx="0">
                  <c:v>Developed World</c:v>
                </c:pt>
              </c:strCache>
            </c:strRef>
          </c:tx>
          <c:spPr>
            <a:ln w="31750" cap="rnd">
              <a:solidFill>
                <a:srgbClr val="869391"/>
              </a:solidFill>
              <a:round/>
            </a:ln>
            <a:effectLst/>
          </c:spPr>
          <c:marker>
            <c:symbol val="none"/>
          </c:marker>
          <c:val>
            <c:numRef>
              <c:f>'Africa - 2 Speeds'!$C$44:$N$44</c:f>
              <c:numCache>
                <c:formatCode>0.0</c:formatCode>
                <c:ptCount val="12"/>
                <c:pt idx="0">
                  <c:v>3.079</c:v>
                </c:pt>
                <c:pt idx="1">
                  <c:v>1.732999999999995</c:v>
                </c:pt>
                <c:pt idx="2">
                  <c:v>1.202999999999995</c:v>
                </c:pt>
                <c:pt idx="3">
                  <c:v>1.157</c:v>
                </c:pt>
                <c:pt idx="4">
                  <c:v>1.831</c:v>
                </c:pt>
                <c:pt idx="5">
                  <c:v>1.879</c:v>
                </c:pt>
                <c:pt idx="6">
                  <c:v>1.858</c:v>
                </c:pt>
                <c:pt idx="7">
                  <c:v>1.970000000000004</c:v>
                </c:pt>
                <c:pt idx="8">
                  <c:v>1.971</c:v>
                </c:pt>
                <c:pt idx="9">
                  <c:v>1.923</c:v>
                </c:pt>
                <c:pt idx="10">
                  <c:v>1.845</c:v>
                </c:pt>
                <c:pt idx="11">
                  <c:v>1.845</c:v>
                </c:pt>
              </c:numCache>
            </c:numRef>
          </c:val>
          <c:smooth val="0"/>
        </c:ser>
        <c:dLbls>
          <c:showLegendKey val="0"/>
          <c:showVal val="0"/>
          <c:showCatName val="0"/>
          <c:showSerName val="0"/>
          <c:showPercent val="0"/>
          <c:showBubbleSize val="0"/>
        </c:dLbls>
        <c:marker val="1"/>
        <c:smooth val="0"/>
        <c:axId val="-2053340984"/>
        <c:axId val="-2053337512"/>
      </c:lineChart>
      <c:catAx>
        <c:axId val="-2053340984"/>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53337512"/>
        <c:crossesAt val="-2.0"/>
        <c:auto val="1"/>
        <c:lblAlgn val="ctr"/>
        <c:lblOffset val="100"/>
        <c:tickLblSkip val="2"/>
        <c:noMultiLvlLbl val="0"/>
      </c:catAx>
      <c:valAx>
        <c:axId val="-2053337512"/>
        <c:scaling>
          <c:orientation val="minMax"/>
          <c:max val="10.0"/>
        </c:scaling>
        <c:delete val="0"/>
        <c:axPos val="l"/>
        <c:majorGridlines>
          <c:spPr>
            <a:ln w="9525" cap="flat" cmpd="sng" algn="ctr">
              <a:solidFill>
                <a:schemeClr val="tx1">
                  <a:alpha val="11000"/>
                </a:schemeClr>
              </a:solidFill>
              <a:prstDash val="sysDash"/>
              <a:round/>
            </a:ln>
            <a:effectLst/>
          </c:spPr>
        </c:majorGridlines>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53340984"/>
        <c:crosses val="autoZero"/>
        <c:crossBetween val="between"/>
      </c:valAx>
      <c:spPr>
        <a:noFill/>
        <a:ln>
          <a:noFill/>
        </a:ln>
        <a:effectLst/>
      </c:spPr>
    </c:plotArea>
    <c:legend>
      <c:legendPos val="l"/>
      <c:layout>
        <c:manualLayout>
          <c:xMode val="edge"/>
          <c:yMode val="edge"/>
          <c:x val="0.669154117655568"/>
          <c:y val="0.34108235208113"/>
          <c:w val="0.321096636862834"/>
          <c:h val="0.35420825384302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a:latin typeface="Arial" panose="020B0604020202020204" pitchFamily="34" charset="0"/>
          <a:cs typeface="Arial" panose="020B060402020202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Total</a:t>
            </a:r>
            <a:r>
              <a:rPr lang="en-GB" sz="1450" baseline="0" dirty="0"/>
              <a:t> </a:t>
            </a:r>
            <a:r>
              <a:rPr lang="en-GB" sz="1450" dirty="0"/>
              <a:t>Investment/GDP,</a:t>
            </a:r>
            <a:r>
              <a:rPr lang="en-GB" sz="1450" baseline="0" dirty="0"/>
              <a:t> %</a:t>
            </a:r>
          </a:p>
          <a:p>
            <a:pPr>
              <a:defRPr/>
            </a:pPr>
            <a:r>
              <a:rPr lang="en-GB" sz="1200" b="0" baseline="0" dirty="0"/>
              <a:t>(public + private)</a:t>
            </a:r>
            <a:endParaRPr lang="en-GB" sz="1200" b="0" dirty="0"/>
          </a:p>
        </c:rich>
      </c:tx>
      <c:layout>
        <c:manualLayout>
          <c:xMode val="edge"/>
          <c:yMode val="edge"/>
          <c:x val="0.282605436517155"/>
          <c:y val="0.00258219608252146"/>
        </c:manualLayout>
      </c:layout>
      <c:overlay val="1"/>
      <c:spPr>
        <a:solidFill>
          <a:schemeClr val="bg1"/>
        </a:solidFill>
      </c:spPr>
    </c:title>
    <c:autoTitleDeleted val="0"/>
    <c:plotArea>
      <c:layout>
        <c:manualLayout>
          <c:layoutTarget val="inner"/>
          <c:xMode val="edge"/>
          <c:yMode val="edge"/>
          <c:x val="0.0944992858224768"/>
          <c:y val="0.138888888888889"/>
          <c:w val="0.679599115950834"/>
          <c:h val="0.749830125400992"/>
        </c:manualLayout>
      </c:layout>
      <c:lineChart>
        <c:grouping val="standard"/>
        <c:varyColors val="0"/>
        <c:ser>
          <c:idx val="4"/>
          <c:order val="0"/>
          <c:tx>
            <c:strRef>
              <c:f>Investment!$A$9</c:f>
              <c:strCache>
                <c:ptCount val="1"/>
                <c:pt idx="0">
                  <c:v>Ethiopia</c:v>
                </c:pt>
              </c:strCache>
            </c:strRef>
          </c:tx>
          <c:spPr>
            <a:ln w="31750">
              <a:solidFill>
                <a:srgbClr val="FF643F"/>
              </a:solidFill>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Investment!$V$9:$AI$9</c:f>
              <c:numCache>
                <c:formatCode>0.0</c:formatCode>
                <c:ptCount val="14"/>
                <c:pt idx="0">
                  <c:v>26.62515348234494</c:v>
                </c:pt>
                <c:pt idx="1">
                  <c:v>28.25845459674102</c:v>
                </c:pt>
                <c:pt idx="2">
                  <c:v>31.46759335175328</c:v>
                </c:pt>
                <c:pt idx="3">
                  <c:v>28.80192377992869</c:v>
                </c:pt>
                <c:pt idx="4">
                  <c:v>34.28682922585126</c:v>
                </c:pt>
                <c:pt idx="5">
                  <c:v>30.57069928814957</c:v>
                </c:pt>
                <c:pt idx="6">
                  <c:v>32.19002486837386</c:v>
                </c:pt>
                <c:pt idx="7">
                  <c:v>28.18512196378033</c:v>
                </c:pt>
                <c:pt idx="8">
                  <c:v>28.45951279178742</c:v>
                </c:pt>
                <c:pt idx="9">
                  <c:v>29.48146109726342</c:v>
                </c:pt>
                <c:pt idx="10">
                  <c:v>31.60317303739899</c:v>
                </c:pt>
                <c:pt idx="11">
                  <c:v>32.10772471299673</c:v>
                </c:pt>
                <c:pt idx="12">
                  <c:v>37.09806901561223</c:v>
                </c:pt>
                <c:pt idx="13">
                  <c:v>35.79694439556053</c:v>
                </c:pt>
              </c:numCache>
            </c:numRef>
          </c:val>
          <c:smooth val="0"/>
        </c:ser>
        <c:ser>
          <c:idx val="13"/>
          <c:order val="1"/>
          <c:tx>
            <c:strRef>
              <c:f>Investment!$A$18</c:f>
              <c:strCache>
                <c:ptCount val="1"/>
                <c:pt idx="0">
                  <c:v>Uganda</c:v>
                </c:pt>
              </c:strCache>
            </c:strRef>
          </c:tx>
          <c:spPr>
            <a:ln w="31750">
              <a:solidFill>
                <a:schemeClr val="tx1">
                  <a:lumMod val="85000"/>
                  <a:lumOff val="15000"/>
                </a:schemeClr>
              </a:solidFill>
              <a:prstDash val="lgDashDotDot"/>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Investment!$V$18:$AI$18</c:f>
              <c:numCache>
                <c:formatCode>0.0</c:formatCode>
                <c:ptCount val="14"/>
                <c:pt idx="0">
                  <c:v>19.233964611848</c:v>
                </c:pt>
                <c:pt idx="1">
                  <c:v>19.04756302725105</c:v>
                </c:pt>
                <c:pt idx="2">
                  <c:v>19.96328385213258</c:v>
                </c:pt>
                <c:pt idx="3">
                  <c:v>20.68332567334769</c:v>
                </c:pt>
                <c:pt idx="4">
                  <c:v>19.94442980337368</c:v>
                </c:pt>
                <c:pt idx="5">
                  <c:v>22.20171675152462</c:v>
                </c:pt>
                <c:pt idx="6">
                  <c:v>20.92496024851749</c:v>
                </c:pt>
                <c:pt idx="7">
                  <c:v>21.86888228581622</c:v>
                </c:pt>
                <c:pt idx="8">
                  <c:v>22.74825201038959</c:v>
                </c:pt>
                <c:pt idx="9">
                  <c:v>26.55001528631946</c:v>
                </c:pt>
                <c:pt idx="10">
                  <c:v>26.48800220236629</c:v>
                </c:pt>
                <c:pt idx="11">
                  <c:v>28.14039123334612</c:v>
                </c:pt>
                <c:pt idx="12">
                  <c:v>27.85530487338167</c:v>
                </c:pt>
                <c:pt idx="13">
                  <c:v>29.10179983212304</c:v>
                </c:pt>
              </c:numCache>
            </c:numRef>
          </c:val>
          <c:smooth val="0"/>
        </c:ser>
        <c:ser>
          <c:idx val="11"/>
          <c:order val="2"/>
          <c:tx>
            <c:strRef>
              <c:f>Investment!$A$16</c:f>
              <c:strCache>
                <c:ptCount val="1"/>
                <c:pt idx="0">
                  <c:v>Rwanda</c:v>
                </c:pt>
              </c:strCache>
            </c:strRef>
          </c:tx>
          <c:spPr>
            <a:ln w="31750">
              <a:solidFill>
                <a:schemeClr val="accent5">
                  <a:lumMod val="75000"/>
                </a:schemeClr>
              </a:solidFill>
              <a:prstDash val="sysDash"/>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Investment!$V$16:$AI$16</c:f>
              <c:numCache>
                <c:formatCode>0.0</c:formatCode>
                <c:ptCount val="14"/>
                <c:pt idx="0">
                  <c:v>13.37598057549368</c:v>
                </c:pt>
                <c:pt idx="1">
                  <c:v>13.73552437366057</c:v>
                </c:pt>
                <c:pt idx="2">
                  <c:v>13.481314271382</c:v>
                </c:pt>
                <c:pt idx="3">
                  <c:v>13.85390428211587</c:v>
                </c:pt>
                <c:pt idx="4">
                  <c:v>15.02818302387267</c:v>
                </c:pt>
                <c:pt idx="5">
                  <c:v>15.7638888888889</c:v>
                </c:pt>
                <c:pt idx="6">
                  <c:v>16.02564102564103</c:v>
                </c:pt>
                <c:pt idx="7">
                  <c:v>18.25665859564165</c:v>
                </c:pt>
                <c:pt idx="8">
                  <c:v>23.48455966450629</c:v>
                </c:pt>
                <c:pt idx="9">
                  <c:v>22.96983758700689</c:v>
                </c:pt>
                <c:pt idx="10">
                  <c:v>22.50978031898886</c:v>
                </c:pt>
                <c:pt idx="11">
                  <c:v>22.85491419656786</c:v>
                </c:pt>
                <c:pt idx="12">
                  <c:v>25.05073280721522</c:v>
                </c:pt>
                <c:pt idx="13">
                  <c:v>25.5345394736842</c:v>
                </c:pt>
              </c:numCache>
            </c:numRef>
          </c:val>
          <c:smooth val="0"/>
        </c:ser>
        <c:ser>
          <c:idx val="6"/>
          <c:order val="3"/>
          <c:tx>
            <c:strRef>
              <c:f>Investment!$A$11</c:f>
              <c:strCache>
                <c:ptCount val="1"/>
                <c:pt idx="0">
                  <c:v>Ghana</c:v>
                </c:pt>
              </c:strCache>
            </c:strRef>
          </c:tx>
          <c:spPr>
            <a:ln w="31750">
              <a:solidFill>
                <a:schemeClr val="accent4">
                  <a:lumMod val="75000"/>
                </a:schemeClr>
              </a:solidFill>
              <a:prstDash val="sysDot"/>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Investment!$V$11:$AI$11</c:f>
              <c:numCache>
                <c:formatCode>0.0</c:formatCode>
                <c:ptCount val="14"/>
                <c:pt idx="0">
                  <c:v>23.09813092717059</c:v>
                </c:pt>
                <c:pt idx="1">
                  <c:v>27.12292130168344</c:v>
                </c:pt>
                <c:pt idx="2">
                  <c:v>18.77494576562564</c:v>
                </c:pt>
                <c:pt idx="3">
                  <c:v>22.93692797663763</c:v>
                </c:pt>
                <c:pt idx="4">
                  <c:v>28.3775066840527</c:v>
                </c:pt>
                <c:pt idx="5">
                  <c:v>29.00214063630968</c:v>
                </c:pt>
                <c:pt idx="6">
                  <c:v>21.63566530995535</c:v>
                </c:pt>
                <c:pt idx="7">
                  <c:v>20.1077648656728</c:v>
                </c:pt>
                <c:pt idx="8">
                  <c:v>21.45231531299099</c:v>
                </c:pt>
                <c:pt idx="9">
                  <c:v>20.67064385001068</c:v>
                </c:pt>
                <c:pt idx="10">
                  <c:v>24.65982215263895</c:v>
                </c:pt>
                <c:pt idx="11">
                  <c:v>25.60705802285492</c:v>
                </c:pt>
                <c:pt idx="12">
                  <c:v>30.9818854453595</c:v>
                </c:pt>
                <c:pt idx="13">
                  <c:v>22.41391426417409</c:v>
                </c:pt>
              </c:numCache>
            </c:numRef>
          </c:val>
          <c:smooth val="0"/>
        </c:ser>
        <c:ser>
          <c:idx val="7"/>
          <c:order val="4"/>
          <c:tx>
            <c:strRef>
              <c:f>Investment!$A$12</c:f>
              <c:strCache>
                <c:ptCount val="1"/>
                <c:pt idx="0">
                  <c:v>Kenya</c:v>
                </c:pt>
              </c:strCache>
            </c:strRef>
          </c:tx>
          <c:spPr>
            <a:ln w="31750">
              <a:solidFill>
                <a:schemeClr val="accent5">
                  <a:lumMod val="75000"/>
                </a:schemeClr>
              </a:solidFill>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Investment!$V$12:$AI$12</c:f>
              <c:numCache>
                <c:formatCode>0.0</c:formatCode>
                <c:ptCount val="14"/>
                <c:pt idx="0">
                  <c:v>16.70880651351049</c:v>
                </c:pt>
                <c:pt idx="1">
                  <c:v>18.15155735865083</c:v>
                </c:pt>
                <c:pt idx="2">
                  <c:v>17.23687984909786</c:v>
                </c:pt>
                <c:pt idx="3">
                  <c:v>15.83820912507885</c:v>
                </c:pt>
                <c:pt idx="4">
                  <c:v>16.25922348153419</c:v>
                </c:pt>
                <c:pt idx="5">
                  <c:v>18.69911176252453</c:v>
                </c:pt>
                <c:pt idx="6">
                  <c:v>19.42443802257845</c:v>
                </c:pt>
                <c:pt idx="7">
                  <c:v>19.96472910717871</c:v>
                </c:pt>
                <c:pt idx="8">
                  <c:v>18.86492381571433</c:v>
                </c:pt>
                <c:pt idx="9">
                  <c:v>18.50505362316007</c:v>
                </c:pt>
                <c:pt idx="10">
                  <c:v>20.32179966497343</c:v>
                </c:pt>
                <c:pt idx="11">
                  <c:v>20.37323419355982</c:v>
                </c:pt>
                <c:pt idx="12">
                  <c:v>21.21964229852442</c:v>
                </c:pt>
                <c:pt idx="13">
                  <c:v>20.5930877244678</c:v>
                </c:pt>
              </c:numCache>
            </c:numRef>
          </c:val>
          <c:smooth val="0"/>
        </c:ser>
        <c:ser>
          <c:idx val="3"/>
          <c:order val="5"/>
          <c:tx>
            <c:strRef>
              <c:f>Investment!$A$8</c:f>
              <c:strCache>
                <c:ptCount val="1"/>
                <c:pt idx="0">
                  <c:v>Egypt</c:v>
                </c:pt>
              </c:strCache>
            </c:strRef>
          </c:tx>
          <c:spPr>
            <a:ln w="31750" cmpd="thinThick">
              <a:solidFill>
                <a:schemeClr val="bg2">
                  <a:lumMod val="50000"/>
                </a:schemeClr>
              </a:solidFill>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Investment!$V$8:$AI$8</c:f>
              <c:numCache>
                <c:formatCode>0.0</c:formatCode>
                <c:ptCount val="14"/>
                <c:pt idx="0">
                  <c:v>18.9356071743604</c:v>
                </c:pt>
                <c:pt idx="1">
                  <c:v>17.73069417340393</c:v>
                </c:pt>
                <c:pt idx="2">
                  <c:v>17.81472669510253</c:v>
                </c:pt>
                <c:pt idx="3">
                  <c:v>16.31137725722973</c:v>
                </c:pt>
                <c:pt idx="4">
                  <c:v>16.40222533969548</c:v>
                </c:pt>
                <c:pt idx="5">
                  <c:v>17.92014862737288</c:v>
                </c:pt>
                <c:pt idx="6">
                  <c:v>18.73739683399483</c:v>
                </c:pt>
                <c:pt idx="7">
                  <c:v>20.85686090225571</c:v>
                </c:pt>
                <c:pt idx="8">
                  <c:v>22.2819318816303</c:v>
                </c:pt>
                <c:pt idx="9">
                  <c:v>18.91548647092678</c:v>
                </c:pt>
                <c:pt idx="10">
                  <c:v>19.21326040112713</c:v>
                </c:pt>
                <c:pt idx="11">
                  <c:v>16.70676099482163</c:v>
                </c:pt>
                <c:pt idx="12">
                  <c:v>15.61841954934942</c:v>
                </c:pt>
                <c:pt idx="13">
                  <c:v>13.78042548337417</c:v>
                </c:pt>
              </c:numCache>
            </c:numRef>
          </c:val>
          <c:smooth val="0"/>
        </c:ser>
        <c:ser>
          <c:idx val="0"/>
          <c:order val="6"/>
          <c:tx>
            <c:strRef>
              <c:f>Investment!$A$5</c:f>
              <c:strCache>
                <c:ptCount val="1"/>
                <c:pt idx="0">
                  <c:v>Angola</c:v>
                </c:pt>
              </c:strCache>
            </c:strRef>
          </c:tx>
          <c:spPr>
            <a:ln w="31750" cmpd="dbl">
              <a:solidFill>
                <a:srgbClr val="C00000"/>
              </a:solidFill>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Investment!$V$5:$AI$5</c:f>
              <c:numCache>
                <c:formatCode>0.0</c:formatCode>
                <c:ptCount val="14"/>
                <c:pt idx="0">
                  <c:v>12.75502743107866</c:v>
                </c:pt>
                <c:pt idx="1">
                  <c:v>13.45091872185593</c:v>
                </c:pt>
                <c:pt idx="2">
                  <c:v>11.53914748904021</c:v>
                </c:pt>
                <c:pt idx="3">
                  <c:v>12.50113050556402</c:v>
                </c:pt>
                <c:pt idx="4">
                  <c:v>9.208291846056085</c:v>
                </c:pt>
                <c:pt idx="5">
                  <c:v>8.779250860991731</c:v>
                </c:pt>
                <c:pt idx="6">
                  <c:v>15.36140246613038</c:v>
                </c:pt>
                <c:pt idx="7">
                  <c:v>13.50497897149344</c:v>
                </c:pt>
                <c:pt idx="8">
                  <c:v>16.21889488619991</c:v>
                </c:pt>
                <c:pt idx="9">
                  <c:v>15.22906152028621</c:v>
                </c:pt>
                <c:pt idx="10">
                  <c:v>14.4325907603713</c:v>
                </c:pt>
                <c:pt idx="11">
                  <c:v>12.9057397993354</c:v>
                </c:pt>
                <c:pt idx="12">
                  <c:v>14.93154203069756</c:v>
                </c:pt>
                <c:pt idx="13">
                  <c:v>14.690626247495</c:v>
                </c:pt>
              </c:numCache>
            </c:numRef>
          </c:val>
          <c:smooth val="0"/>
        </c:ser>
        <c:ser>
          <c:idx val="10"/>
          <c:order val="7"/>
          <c:tx>
            <c:strRef>
              <c:f>Investment!$A$15</c:f>
              <c:strCache>
                <c:ptCount val="1"/>
                <c:pt idx="0">
                  <c:v>Nigeria</c:v>
                </c:pt>
              </c:strCache>
            </c:strRef>
          </c:tx>
          <c:spPr>
            <a:ln w="31750">
              <a:solidFill>
                <a:srgbClr val="006600"/>
              </a:solidFill>
              <a:prstDash val="solid"/>
            </a:ln>
          </c:spPr>
          <c:marker>
            <c:symbol val="none"/>
          </c:marker>
          <c:cat>
            <c:strRef>
              <c:f>Investment!$V$4:$AI$4</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strCache>
            </c:strRef>
          </c:cat>
          <c:val>
            <c:numRef>
              <c:f>Investment!$V$15:$AI$15</c:f>
              <c:numCache>
                <c:formatCode>0.0</c:formatCode>
                <c:ptCount val="14"/>
                <c:pt idx="0">
                  <c:v>7.017880509197115</c:v>
                </c:pt>
                <c:pt idx="1">
                  <c:v>7.579868476440138</c:v>
                </c:pt>
                <c:pt idx="2">
                  <c:v>7.00992273915428</c:v>
                </c:pt>
                <c:pt idx="3">
                  <c:v>9.904054168768224</c:v>
                </c:pt>
                <c:pt idx="4">
                  <c:v>7.393370120515602</c:v>
                </c:pt>
                <c:pt idx="5">
                  <c:v>5.458996497747855</c:v>
                </c:pt>
                <c:pt idx="6">
                  <c:v>8.265864774315694</c:v>
                </c:pt>
                <c:pt idx="7">
                  <c:v>9.249636843638926</c:v>
                </c:pt>
                <c:pt idx="8">
                  <c:v>8.323477014983424</c:v>
                </c:pt>
                <c:pt idx="9">
                  <c:v>12.08816418752402</c:v>
                </c:pt>
                <c:pt idx="10">
                  <c:v>16.99080870611893</c:v>
                </c:pt>
                <c:pt idx="11">
                  <c:v>15.9791583678446</c:v>
                </c:pt>
                <c:pt idx="12">
                  <c:v>14.62635580925137</c:v>
                </c:pt>
                <c:pt idx="13">
                  <c:v>14.47117963559757</c:v>
                </c:pt>
              </c:numCache>
            </c:numRef>
          </c:val>
          <c:smooth val="0"/>
        </c:ser>
        <c:dLbls>
          <c:showLegendKey val="0"/>
          <c:showVal val="0"/>
          <c:showCatName val="0"/>
          <c:showSerName val="0"/>
          <c:showPercent val="0"/>
          <c:showBubbleSize val="0"/>
        </c:dLbls>
        <c:marker val="1"/>
        <c:smooth val="0"/>
        <c:axId val="-2053457992"/>
        <c:axId val="-2053461096"/>
      </c:lineChart>
      <c:catAx>
        <c:axId val="-2053457992"/>
        <c:scaling>
          <c:orientation val="minMax"/>
        </c:scaling>
        <c:delete val="0"/>
        <c:axPos val="b"/>
        <c:majorTickMark val="out"/>
        <c:minorTickMark val="none"/>
        <c:tickLblPos val="nextTo"/>
        <c:txPr>
          <a:bodyPr/>
          <a:lstStyle/>
          <a:p>
            <a:pPr>
              <a:defRPr sz="1200"/>
            </a:pPr>
            <a:endParaRPr lang="en-US"/>
          </a:p>
        </c:txPr>
        <c:crossAx val="-2053461096"/>
        <c:crosses val="autoZero"/>
        <c:auto val="1"/>
        <c:lblAlgn val="ctr"/>
        <c:lblOffset val="100"/>
        <c:tickLblSkip val="2"/>
        <c:noMultiLvlLbl val="0"/>
      </c:catAx>
      <c:valAx>
        <c:axId val="-2053461096"/>
        <c:scaling>
          <c:orientation val="minMax"/>
        </c:scaling>
        <c:delete val="0"/>
        <c:axPos val="l"/>
        <c:majorGridlines>
          <c:spPr>
            <a:ln>
              <a:solidFill>
                <a:sysClr val="windowText" lastClr="000000">
                  <a:alpha val="9000"/>
                </a:sysClr>
              </a:solidFill>
              <a:prstDash val="sysDash"/>
            </a:ln>
          </c:spPr>
        </c:majorGridlines>
        <c:numFmt formatCode="0.0" sourceLinked="0"/>
        <c:majorTickMark val="out"/>
        <c:minorTickMark val="none"/>
        <c:tickLblPos val="nextTo"/>
        <c:txPr>
          <a:bodyPr/>
          <a:lstStyle/>
          <a:p>
            <a:pPr>
              <a:defRPr sz="1200"/>
            </a:pPr>
            <a:endParaRPr lang="en-US"/>
          </a:p>
        </c:txPr>
        <c:crossAx val="-2053457992"/>
        <c:crosses val="autoZero"/>
        <c:crossBetween val="between"/>
        <c:majorUnit val="10.0"/>
      </c:valAx>
    </c:plotArea>
    <c:legend>
      <c:legendPos val="r"/>
      <c:layout>
        <c:manualLayout>
          <c:xMode val="edge"/>
          <c:yMode val="edge"/>
          <c:x val="0.782386118408516"/>
          <c:y val="0.1844207915471"/>
          <c:w val="0.176010430659221"/>
          <c:h val="0.459411917194386"/>
        </c:manualLayout>
      </c:layout>
      <c:overlay val="0"/>
      <c:txPr>
        <a:bodyPr/>
        <a:lstStyle/>
        <a:p>
          <a:pPr>
            <a:defRPr sz="1200"/>
          </a:pPr>
          <a:endParaRPr lang="en-US"/>
        </a:p>
      </c:txPr>
    </c:legend>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a:t>GDP</a:t>
            </a:r>
            <a:r>
              <a:rPr lang="en-GB" sz="1450" baseline="0"/>
              <a:t> vs FGN Public Spending</a:t>
            </a:r>
          </a:p>
          <a:p>
            <a:pPr>
              <a:defRPr/>
            </a:pPr>
            <a:r>
              <a:rPr lang="en-GB" sz="1200" b="0" baseline="0"/>
              <a:t>Rebased 2005 = 100</a:t>
            </a:r>
            <a:endParaRPr lang="en-GB" sz="1200" b="0"/>
          </a:p>
        </c:rich>
      </c:tx>
      <c:layout/>
      <c:overlay val="1"/>
      <c:spPr>
        <a:solidFill>
          <a:sysClr val="window" lastClr="FFFFFF"/>
        </a:solidFill>
      </c:spPr>
    </c:title>
    <c:autoTitleDeleted val="0"/>
    <c:plotArea>
      <c:layout>
        <c:manualLayout>
          <c:layoutTarget val="inner"/>
          <c:xMode val="edge"/>
          <c:yMode val="edge"/>
          <c:x val="0.0761203081016989"/>
          <c:y val="0.0990502716785168"/>
          <c:w val="0.869636947997482"/>
          <c:h val="0.805716089788525"/>
        </c:manualLayout>
      </c:layout>
      <c:lineChart>
        <c:grouping val="standard"/>
        <c:varyColors val="0"/>
        <c:ser>
          <c:idx val="0"/>
          <c:order val="0"/>
          <c:tx>
            <c:v>Recurrent Expenditure</c:v>
          </c:tx>
          <c:spPr>
            <a:ln w="31750">
              <a:solidFill>
                <a:schemeClr val="bg1">
                  <a:lumMod val="65000"/>
                </a:schemeClr>
              </a:solidFill>
              <a:prstDash val="sysDash"/>
            </a:ln>
          </c:spPr>
          <c:marker>
            <c:symbol val="none"/>
          </c:marker>
          <c:cat>
            <c:strRef>
              <c:f>Workings!$B$7:$B$48</c:f>
              <c:strCache>
                <c:ptCount val="42"/>
                <c:pt idx="0">
                  <c:v>Q405</c:v>
                </c:pt>
                <c:pt idx="1">
                  <c:v>Q106</c:v>
                </c:pt>
                <c:pt idx="2">
                  <c:v>Q206</c:v>
                </c:pt>
                <c:pt idx="3">
                  <c:v>Q306</c:v>
                </c:pt>
                <c:pt idx="4">
                  <c:v>Q406</c:v>
                </c:pt>
                <c:pt idx="5">
                  <c:v>Q107</c:v>
                </c:pt>
                <c:pt idx="6">
                  <c:v>Q207</c:v>
                </c:pt>
                <c:pt idx="7">
                  <c:v>Q307</c:v>
                </c:pt>
                <c:pt idx="8">
                  <c:v>Q407</c:v>
                </c:pt>
                <c:pt idx="9">
                  <c:v>Q108</c:v>
                </c:pt>
                <c:pt idx="10">
                  <c:v>Q208</c:v>
                </c:pt>
                <c:pt idx="11">
                  <c:v>Q308</c:v>
                </c:pt>
                <c:pt idx="12">
                  <c:v>Q408</c:v>
                </c:pt>
                <c:pt idx="13">
                  <c:v>Q109</c:v>
                </c:pt>
                <c:pt idx="14">
                  <c:v>Q209</c:v>
                </c:pt>
                <c:pt idx="15">
                  <c:v>Q309</c:v>
                </c:pt>
                <c:pt idx="16">
                  <c:v>Q409</c:v>
                </c:pt>
                <c:pt idx="17">
                  <c:v>Q110</c:v>
                </c:pt>
                <c:pt idx="18">
                  <c:v>Q210</c:v>
                </c:pt>
                <c:pt idx="19">
                  <c:v>Q310</c:v>
                </c:pt>
                <c:pt idx="20">
                  <c:v>Q410</c:v>
                </c:pt>
                <c:pt idx="21">
                  <c:v>Q111</c:v>
                </c:pt>
                <c:pt idx="22">
                  <c:v>Q211</c:v>
                </c:pt>
                <c:pt idx="23">
                  <c:v>Q311</c:v>
                </c:pt>
                <c:pt idx="24">
                  <c:v>Q411</c:v>
                </c:pt>
                <c:pt idx="25">
                  <c:v>Q112</c:v>
                </c:pt>
                <c:pt idx="26">
                  <c:v>Q212</c:v>
                </c:pt>
                <c:pt idx="27">
                  <c:v>Q312</c:v>
                </c:pt>
                <c:pt idx="28">
                  <c:v>Q412</c:v>
                </c:pt>
                <c:pt idx="29">
                  <c:v>Q113</c:v>
                </c:pt>
                <c:pt idx="30">
                  <c:v>Q213</c:v>
                </c:pt>
                <c:pt idx="31">
                  <c:v>Q313</c:v>
                </c:pt>
                <c:pt idx="32">
                  <c:v>Q413</c:v>
                </c:pt>
                <c:pt idx="33">
                  <c:v>Q114</c:v>
                </c:pt>
                <c:pt idx="34">
                  <c:v>Q214</c:v>
                </c:pt>
                <c:pt idx="35">
                  <c:v>Q314</c:v>
                </c:pt>
                <c:pt idx="36">
                  <c:v>Q414</c:v>
                </c:pt>
                <c:pt idx="37">
                  <c:v>Q115</c:v>
                </c:pt>
                <c:pt idx="38">
                  <c:v>Q215</c:v>
                </c:pt>
                <c:pt idx="39">
                  <c:v>Q315</c:v>
                </c:pt>
                <c:pt idx="40">
                  <c:v>Q415</c:v>
                </c:pt>
                <c:pt idx="41">
                  <c:v>Q116</c:v>
                </c:pt>
              </c:strCache>
            </c:strRef>
          </c:cat>
          <c:val>
            <c:numRef>
              <c:f>Workings!$F$7:$F$48</c:f>
              <c:numCache>
                <c:formatCode>0.0</c:formatCode>
                <c:ptCount val="42"/>
                <c:pt idx="0" formatCode="General">
                  <c:v>100.0</c:v>
                </c:pt>
                <c:pt idx="1">
                  <c:v>109.6639706495456</c:v>
                </c:pt>
                <c:pt idx="2">
                  <c:v>106.9123655465688</c:v>
                </c:pt>
                <c:pt idx="3">
                  <c:v>106.5121320770449</c:v>
                </c:pt>
                <c:pt idx="4">
                  <c:v>107.3793045943467</c:v>
                </c:pt>
                <c:pt idx="5">
                  <c:v>105.7116651379972</c:v>
                </c:pt>
                <c:pt idx="6">
                  <c:v>104.4192445593263</c:v>
                </c:pt>
                <c:pt idx="7">
                  <c:v>106.178604185775</c:v>
                </c:pt>
                <c:pt idx="8">
                  <c:v>129.1920286833986</c:v>
                </c:pt>
                <c:pt idx="9">
                  <c:v>139.8482448094723</c:v>
                </c:pt>
                <c:pt idx="10">
                  <c:v>164.3125156341197</c:v>
                </c:pt>
                <c:pt idx="11">
                  <c:v>178.9960810472776</c:v>
                </c:pt>
                <c:pt idx="12">
                  <c:v>179.3296089385474</c:v>
                </c:pt>
                <c:pt idx="13">
                  <c:v>178.7959643125156</c:v>
                </c:pt>
                <c:pt idx="14">
                  <c:v>180.7637788710079</c:v>
                </c:pt>
                <c:pt idx="15">
                  <c:v>181.4725256399564</c:v>
                </c:pt>
                <c:pt idx="16">
                  <c:v>177.4284999583093</c:v>
                </c:pt>
                <c:pt idx="17">
                  <c:v>187.2675727507711</c:v>
                </c:pt>
                <c:pt idx="18">
                  <c:v>202.4514300008341</c:v>
                </c:pt>
                <c:pt idx="19">
                  <c:v>222.0545318102226</c:v>
                </c:pt>
                <c:pt idx="20">
                  <c:v>269.3821395814221</c:v>
                </c:pt>
                <c:pt idx="21">
                  <c:v>280.7220878845993</c:v>
                </c:pt>
                <c:pt idx="22">
                  <c:v>280.755440673727</c:v>
                </c:pt>
                <c:pt idx="23">
                  <c:v>292.7874593512873</c:v>
                </c:pt>
                <c:pt idx="24">
                  <c:v>258.542483115151</c:v>
                </c:pt>
                <c:pt idx="25">
                  <c:v>261.1940298507465</c:v>
                </c:pt>
                <c:pt idx="26">
                  <c:v>270.4327524389219</c:v>
                </c:pt>
                <c:pt idx="27">
                  <c:v>268.7067456016006</c:v>
                </c:pt>
                <c:pt idx="28">
                  <c:v>279.1711831901943</c:v>
                </c:pt>
                <c:pt idx="29">
                  <c:v>287.2842491453347</c:v>
                </c:pt>
                <c:pt idx="30">
                  <c:v>290.7029100308516</c:v>
                </c:pt>
                <c:pt idx="31">
                  <c:v>281.5892604019013</c:v>
                </c:pt>
                <c:pt idx="32">
                  <c:v>307.604435920954</c:v>
                </c:pt>
                <c:pt idx="33">
                  <c:v>303.143500375219</c:v>
                </c:pt>
                <c:pt idx="34">
                  <c:v>295.914283331944</c:v>
                </c:pt>
                <c:pt idx="35">
                  <c:v>296.7147502709913</c:v>
                </c:pt>
                <c:pt idx="36">
                  <c:v>272.7007420995584</c:v>
                </c:pt>
                <c:pt idx="37">
                  <c:v>296.4479279579747</c:v>
                </c:pt>
                <c:pt idx="38">
                  <c:v>278.812640707079</c:v>
                </c:pt>
                <c:pt idx="39">
                  <c:v>295.0054198282331</c:v>
                </c:pt>
                <c:pt idx="40">
                  <c:v>300.6420411906948</c:v>
                </c:pt>
                <c:pt idx="41">
                  <c:v>288.368214791962</c:v>
                </c:pt>
              </c:numCache>
            </c:numRef>
          </c:val>
          <c:smooth val="0"/>
        </c:ser>
        <c:ser>
          <c:idx val="1"/>
          <c:order val="1"/>
          <c:tx>
            <c:v>Capital Expenditure</c:v>
          </c:tx>
          <c:spPr>
            <a:ln w="31750"/>
          </c:spPr>
          <c:marker>
            <c:symbol val="none"/>
          </c:marker>
          <c:cat>
            <c:strRef>
              <c:f>Workings!$B$7:$B$48</c:f>
              <c:strCache>
                <c:ptCount val="42"/>
                <c:pt idx="0">
                  <c:v>Q405</c:v>
                </c:pt>
                <c:pt idx="1">
                  <c:v>Q106</c:v>
                </c:pt>
                <c:pt idx="2">
                  <c:v>Q206</c:v>
                </c:pt>
                <c:pt idx="3">
                  <c:v>Q306</c:v>
                </c:pt>
                <c:pt idx="4">
                  <c:v>Q406</c:v>
                </c:pt>
                <c:pt idx="5">
                  <c:v>Q107</c:v>
                </c:pt>
                <c:pt idx="6">
                  <c:v>Q207</c:v>
                </c:pt>
                <c:pt idx="7">
                  <c:v>Q307</c:v>
                </c:pt>
                <c:pt idx="8">
                  <c:v>Q407</c:v>
                </c:pt>
                <c:pt idx="9">
                  <c:v>Q108</c:v>
                </c:pt>
                <c:pt idx="10">
                  <c:v>Q208</c:v>
                </c:pt>
                <c:pt idx="11">
                  <c:v>Q308</c:v>
                </c:pt>
                <c:pt idx="12">
                  <c:v>Q408</c:v>
                </c:pt>
                <c:pt idx="13">
                  <c:v>Q109</c:v>
                </c:pt>
                <c:pt idx="14">
                  <c:v>Q209</c:v>
                </c:pt>
                <c:pt idx="15">
                  <c:v>Q309</c:v>
                </c:pt>
                <c:pt idx="16">
                  <c:v>Q409</c:v>
                </c:pt>
                <c:pt idx="17">
                  <c:v>Q110</c:v>
                </c:pt>
                <c:pt idx="18">
                  <c:v>Q210</c:v>
                </c:pt>
                <c:pt idx="19">
                  <c:v>Q310</c:v>
                </c:pt>
                <c:pt idx="20">
                  <c:v>Q410</c:v>
                </c:pt>
                <c:pt idx="21">
                  <c:v>Q111</c:v>
                </c:pt>
                <c:pt idx="22">
                  <c:v>Q211</c:v>
                </c:pt>
                <c:pt idx="23">
                  <c:v>Q311</c:v>
                </c:pt>
                <c:pt idx="24">
                  <c:v>Q411</c:v>
                </c:pt>
                <c:pt idx="25">
                  <c:v>Q112</c:v>
                </c:pt>
                <c:pt idx="26">
                  <c:v>Q212</c:v>
                </c:pt>
                <c:pt idx="27">
                  <c:v>Q312</c:v>
                </c:pt>
                <c:pt idx="28">
                  <c:v>Q412</c:v>
                </c:pt>
                <c:pt idx="29">
                  <c:v>Q113</c:v>
                </c:pt>
                <c:pt idx="30">
                  <c:v>Q213</c:v>
                </c:pt>
                <c:pt idx="31">
                  <c:v>Q313</c:v>
                </c:pt>
                <c:pt idx="32">
                  <c:v>Q413</c:v>
                </c:pt>
                <c:pt idx="33">
                  <c:v>Q114</c:v>
                </c:pt>
                <c:pt idx="34">
                  <c:v>Q214</c:v>
                </c:pt>
                <c:pt idx="35">
                  <c:v>Q314</c:v>
                </c:pt>
                <c:pt idx="36">
                  <c:v>Q414</c:v>
                </c:pt>
                <c:pt idx="37">
                  <c:v>Q115</c:v>
                </c:pt>
                <c:pt idx="38">
                  <c:v>Q215</c:v>
                </c:pt>
                <c:pt idx="39">
                  <c:v>Q315</c:v>
                </c:pt>
                <c:pt idx="40">
                  <c:v>Q415</c:v>
                </c:pt>
                <c:pt idx="41">
                  <c:v>Q116</c:v>
                </c:pt>
              </c:strCache>
            </c:strRef>
          </c:cat>
          <c:val>
            <c:numRef>
              <c:f>Workings!$I$7:$I$48</c:f>
              <c:numCache>
                <c:formatCode>0.0</c:formatCode>
                <c:ptCount val="42"/>
                <c:pt idx="0" formatCode="General">
                  <c:v>100.0</c:v>
                </c:pt>
                <c:pt idx="1">
                  <c:v>99.08925318761386</c:v>
                </c:pt>
                <c:pt idx="2">
                  <c:v>79.90892531876135</c:v>
                </c:pt>
                <c:pt idx="3">
                  <c:v>96.48451730418944</c:v>
                </c:pt>
                <c:pt idx="4">
                  <c:v>87.83242258652074</c:v>
                </c:pt>
                <c:pt idx="5">
                  <c:v>115.1366120218579</c:v>
                </c:pt>
                <c:pt idx="6">
                  <c:v>163.624772313297</c:v>
                </c:pt>
                <c:pt idx="7">
                  <c:v>141.5482695810564</c:v>
                </c:pt>
                <c:pt idx="8">
                  <c:v>138.3242258652096</c:v>
                </c:pt>
                <c:pt idx="9">
                  <c:v>110.5464480874316</c:v>
                </c:pt>
                <c:pt idx="10">
                  <c:v>121.0746812386157</c:v>
                </c:pt>
                <c:pt idx="11">
                  <c:v>167.6138433515481</c:v>
                </c:pt>
                <c:pt idx="12">
                  <c:v>175.0273224043716</c:v>
                </c:pt>
                <c:pt idx="13">
                  <c:v>210.1275045537341</c:v>
                </c:pt>
                <c:pt idx="14">
                  <c:v>194.7723132969034</c:v>
                </c:pt>
                <c:pt idx="15">
                  <c:v>211.511839708561</c:v>
                </c:pt>
                <c:pt idx="16">
                  <c:v>209.9635701275044</c:v>
                </c:pt>
                <c:pt idx="17">
                  <c:v>218.7613843351548</c:v>
                </c:pt>
                <c:pt idx="18">
                  <c:v>204.5719489981785</c:v>
                </c:pt>
                <c:pt idx="19">
                  <c:v>166.2295081967211</c:v>
                </c:pt>
                <c:pt idx="20">
                  <c:v>163.551912568306</c:v>
                </c:pt>
                <c:pt idx="21">
                  <c:v>149.8178506375228</c:v>
                </c:pt>
                <c:pt idx="22">
                  <c:v>128.1238615664845</c:v>
                </c:pt>
                <c:pt idx="23">
                  <c:v>165.0273224043716</c:v>
                </c:pt>
                <c:pt idx="24">
                  <c:v>133.551912568306</c:v>
                </c:pt>
                <c:pt idx="25">
                  <c:v>131.6939890710381</c:v>
                </c:pt>
                <c:pt idx="26">
                  <c:v>141.0746812386155</c:v>
                </c:pt>
                <c:pt idx="27">
                  <c:v>120.8196721311475</c:v>
                </c:pt>
                <c:pt idx="28">
                  <c:v>159.3442622950818</c:v>
                </c:pt>
                <c:pt idx="29">
                  <c:v>170.7650273224045</c:v>
                </c:pt>
                <c:pt idx="30">
                  <c:v>197.1948998178506</c:v>
                </c:pt>
                <c:pt idx="31">
                  <c:v>225.6830601092896</c:v>
                </c:pt>
                <c:pt idx="32">
                  <c:v>201.912568306011</c:v>
                </c:pt>
                <c:pt idx="33">
                  <c:v>211.8214936247724</c:v>
                </c:pt>
                <c:pt idx="34">
                  <c:v>175.209471766848</c:v>
                </c:pt>
                <c:pt idx="35">
                  <c:v>147.0127504553734</c:v>
                </c:pt>
                <c:pt idx="36">
                  <c:v>142.6411657559198</c:v>
                </c:pt>
                <c:pt idx="37">
                  <c:v>98.88888888888863</c:v>
                </c:pt>
                <c:pt idx="38">
                  <c:v>85.22768670309654</c:v>
                </c:pt>
                <c:pt idx="39">
                  <c:v>55.26411657559201</c:v>
                </c:pt>
                <c:pt idx="40">
                  <c:v>104.4444444444445</c:v>
                </c:pt>
                <c:pt idx="41">
                  <c:v>138.816029143898</c:v>
                </c:pt>
              </c:numCache>
            </c:numRef>
          </c:val>
          <c:smooth val="0"/>
        </c:ser>
        <c:ser>
          <c:idx val="2"/>
          <c:order val="2"/>
          <c:tx>
            <c:v>Nominal GDP</c:v>
          </c:tx>
          <c:spPr>
            <a:ln w="31750" cmpd="thickThin">
              <a:solidFill>
                <a:schemeClr val="accent5">
                  <a:lumMod val="50000"/>
                </a:schemeClr>
              </a:solidFill>
            </a:ln>
          </c:spPr>
          <c:marker>
            <c:symbol val="none"/>
          </c:marker>
          <c:cat>
            <c:strRef>
              <c:f>Workings!$B$7:$B$48</c:f>
              <c:strCache>
                <c:ptCount val="42"/>
                <c:pt idx="0">
                  <c:v>Q405</c:v>
                </c:pt>
                <c:pt idx="1">
                  <c:v>Q106</c:v>
                </c:pt>
                <c:pt idx="2">
                  <c:v>Q206</c:v>
                </c:pt>
                <c:pt idx="3">
                  <c:v>Q306</c:v>
                </c:pt>
                <c:pt idx="4">
                  <c:v>Q406</c:v>
                </c:pt>
                <c:pt idx="5">
                  <c:v>Q107</c:v>
                </c:pt>
                <c:pt idx="6">
                  <c:v>Q207</c:v>
                </c:pt>
                <c:pt idx="7">
                  <c:v>Q307</c:v>
                </c:pt>
                <c:pt idx="8">
                  <c:v>Q407</c:v>
                </c:pt>
                <c:pt idx="9">
                  <c:v>Q108</c:v>
                </c:pt>
                <c:pt idx="10">
                  <c:v>Q208</c:v>
                </c:pt>
                <c:pt idx="11">
                  <c:v>Q308</c:v>
                </c:pt>
                <c:pt idx="12">
                  <c:v>Q408</c:v>
                </c:pt>
                <c:pt idx="13">
                  <c:v>Q109</c:v>
                </c:pt>
                <c:pt idx="14">
                  <c:v>Q209</c:v>
                </c:pt>
                <c:pt idx="15">
                  <c:v>Q309</c:v>
                </c:pt>
                <c:pt idx="16">
                  <c:v>Q409</c:v>
                </c:pt>
                <c:pt idx="17">
                  <c:v>Q110</c:v>
                </c:pt>
                <c:pt idx="18">
                  <c:v>Q210</c:v>
                </c:pt>
                <c:pt idx="19">
                  <c:v>Q310</c:v>
                </c:pt>
                <c:pt idx="20">
                  <c:v>Q410</c:v>
                </c:pt>
                <c:pt idx="21">
                  <c:v>Q111</c:v>
                </c:pt>
                <c:pt idx="22">
                  <c:v>Q211</c:v>
                </c:pt>
                <c:pt idx="23">
                  <c:v>Q311</c:v>
                </c:pt>
                <c:pt idx="24">
                  <c:v>Q411</c:v>
                </c:pt>
                <c:pt idx="25">
                  <c:v>Q112</c:v>
                </c:pt>
                <c:pt idx="26">
                  <c:v>Q212</c:v>
                </c:pt>
                <c:pt idx="27">
                  <c:v>Q312</c:v>
                </c:pt>
                <c:pt idx="28">
                  <c:v>Q412</c:v>
                </c:pt>
                <c:pt idx="29">
                  <c:v>Q113</c:v>
                </c:pt>
                <c:pt idx="30">
                  <c:v>Q213</c:v>
                </c:pt>
                <c:pt idx="31">
                  <c:v>Q313</c:v>
                </c:pt>
                <c:pt idx="32">
                  <c:v>Q413</c:v>
                </c:pt>
                <c:pt idx="33">
                  <c:v>Q114</c:v>
                </c:pt>
                <c:pt idx="34">
                  <c:v>Q214</c:v>
                </c:pt>
                <c:pt idx="35">
                  <c:v>Q314</c:v>
                </c:pt>
                <c:pt idx="36">
                  <c:v>Q414</c:v>
                </c:pt>
                <c:pt idx="37">
                  <c:v>Q115</c:v>
                </c:pt>
                <c:pt idx="38">
                  <c:v>Q215</c:v>
                </c:pt>
                <c:pt idx="39">
                  <c:v>Q315</c:v>
                </c:pt>
                <c:pt idx="40">
                  <c:v>Q415</c:v>
                </c:pt>
                <c:pt idx="41">
                  <c:v>Q116</c:v>
                </c:pt>
              </c:strCache>
            </c:strRef>
          </c:cat>
          <c:val>
            <c:numRef>
              <c:f>Workings!$L$7:$L$48</c:f>
              <c:numCache>
                <c:formatCode>0.0</c:formatCode>
                <c:ptCount val="42"/>
                <c:pt idx="0">
                  <c:v>100.0</c:v>
                </c:pt>
                <c:pt idx="1">
                  <c:v>128.7045231423114</c:v>
                </c:pt>
                <c:pt idx="2">
                  <c:v>128.7045231423114</c:v>
                </c:pt>
                <c:pt idx="3">
                  <c:v>128.7045231423114</c:v>
                </c:pt>
                <c:pt idx="4">
                  <c:v>128.7045231423114</c:v>
                </c:pt>
                <c:pt idx="5">
                  <c:v>148.1608315997142</c:v>
                </c:pt>
                <c:pt idx="6">
                  <c:v>148.1608315997142</c:v>
                </c:pt>
                <c:pt idx="7">
                  <c:v>148.1608315997142</c:v>
                </c:pt>
                <c:pt idx="8">
                  <c:v>148.1608315997142</c:v>
                </c:pt>
                <c:pt idx="9">
                  <c:v>175.8326150520465</c:v>
                </c:pt>
                <c:pt idx="10">
                  <c:v>175.8326150520465</c:v>
                </c:pt>
                <c:pt idx="11">
                  <c:v>175.8326150520465</c:v>
                </c:pt>
                <c:pt idx="12">
                  <c:v>175.8326150520465</c:v>
                </c:pt>
                <c:pt idx="13">
                  <c:v>198.8576766355947</c:v>
                </c:pt>
                <c:pt idx="14">
                  <c:v>198.8576766355947</c:v>
                </c:pt>
                <c:pt idx="15">
                  <c:v>198.8576766355947</c:v>
                </c:pt>
                <c:pt idx="16">
                  <c:v>198.8576766355947</c:v>
                </c:pt>
                <c:pt idx="17">
                  <c:v>238.4898647202648</c:v>
                </c:pt>
                <c:pt idx="18">
                  <c:v>238.3450958289525</c:v>
                </c:pt>
                <c:pt idx="19">
                  <c:v>255.9487056301213</c:v>
                </c:pt>
                <c:pt idx="20">
                  <c:v>262.3356001787273</c:v>
                </c:pt>
                <c:pt idx="21">
                  <c:v>274.2294602454932</c:v>
                </c:pt>
                <c:pt idx="22">
                  <c:v>276.0415859830248</c:v>
                </c:pt>
                <c:pt idx="23">
                  <c:v>288.6063043736762</c:v>
                </c:pt>
                <c:pt idx="24">
                  <c:v>304.0320943148421</c:v>
                </c:pt>
                <c:pt idx="25">
                  <c:v>312.1504679109061</c:v>
                </c:pt>
                <c:pt idx="26">
                  <c:v>325.2989318310422</c:v>
                </c:pt>
                <c:pt idx="27">
                  <c:v>330.4574461716022</c:v>
                </c:pt>
                <c:pt idx="28">
                  <c:v>334.5397133697999</c:v>
                </c:pt>
                <c:pt idx="29">
                  <c:v>347.9493360591276</c:v>
                </c:pt>
                <c:pt idx="30">
                  <c:v>364.3265414063503</c:v>
                </c:pt>
                <c:pt idx="31">
                  <c:v>365.1635426886278</c:v>
                </c:pt>
                <c:pt idx="32">
                  <c:v>375.9127226755753</c:v>
                </c:pt>
                <c:pt idx="33">
                  <c:v>383.9730809467086</c:v>
                </c:pt>
                <c:pt idx="34">
                  <c:v>396.599047714454</c:v>
                </c:pt>
                <c:pt idx="35">
                  <c:v>409.9334121339805</c:v>
                </c:pt>
                <c:pt idx="36">
                  <c:v>426.1681835720085</c:v>
                </c:pt>
                <c:pt idx="37">
                  <c:v>400.9065508800282</c:v>
                </c:pt>
                <c:pt idx="38">
                  <c:v>416.654388739462</c:v>
                </c:pt>
                <c:pt idx="39">
                  <c:v>434.555439339654</c:v>
                </c:pt>
                <c:pt idx="40">
                  <c:v>454.8088946166681</c:v>
                </c:pt>
                <c:pt idx="41">
                  <c:v>424.3296545751433</c:v>
                </c:pt>
              </c:numCache>
            </c:numRef>
          </c:val>
          <c:smooth val="0"/>
        </c:ser>
        <c:dLbls>
          <c:showLegendKey val="0"/>
          <c:showVal val="0"/>
          <c:showCatName val="0"/>
          <c:showSerName val="0"/>
          <c:showPercent val="0"/>
          <c:showBubbleSize val="0"/>
        </c:dLbls>
        <c:marker val="1"/>
        <c:smooth val="0"/>
        <c:axId val="-2053601240"/>
        <c:axId val="-2053605656"/>
      </c:lineChart>
      <c:catAx>
        <c:axId val="-2053601240"/>
        <c:scaling>
          <c:orientation val="minMax"/>
        </c:scaling>
        <c:delete val="0"/>
        <c:axPos val="b"/>
        <c:numFmt formatCode="General" sourceLinked="1"/>
        <c:majorTickMark val="out"/>
        <c:minorTickMark val="none"/>
        <c:tickLblPos val="nextTo"/>
        <c:txPr>
          <a:bodyPr/>
          <a:lstStyle/>
          <a:p>
            <a:pPr>
              <a:defRPr sz="1200"/>
            </a:pPr>
            <a:endParaRPr lang="en-US"/>
          </a:p>
        </c:txPr>
        <c:crossAx val="-2053605656"/>
        <c:crosses val="autoZero"/>
        <c:auto val="1"/>
        <c:lblAlgn val="ctr"/>
        <c:lblOffset val="100"/>
        <c:tickLblSkip val="4"/>
        <c:tickMarkSkip val="4"/>
        <c:noMultiLvlLbl val="0"/>
      </c:catAx>
      <c:valAx>
        <c:axId val="-2053605656"/>
        <c:scaling>
          <c:orientation val="minMax"/>
        </c:scaling>
        <c:delete val="0"/>
        <c:axPos val="l"/>
        <c:majorGridlines>
          <c:spPr>
            <a:ln>
              <a:solidFill>
                <a:sysClr val="windowText" lastClr="000000">
                  <a:alpha val="7000"/>
                </a:sysClr>
              </a:solidFill>
              <a:prstDash val="sysDash"/>
            </a:ln>
          </c:spPr>
        </c:majorGridlines>
        <c:numFmt formatCode="General" sourceLinked="1"/>
        <c:majorTickMark val="out"/>
        <c:minorTickMark val="none"/>
        <c:tickLblPos val="nextTo"/>
        <c:txPr>
          <a:bodyPr/>
          <a:lstStyle/>
          <a:p>
            <a:pPr>
              <a:defRPr sz="1200"/>
            </a:pPr>
            <a:endParaRPr lang="en-US"/>
          </a:p>
        </c:txPr>
        <c:crossAx val="-2053601240"/>
        <c:crosses val="autoZero"/>
        <c:crossBetween val="between"/>
        <c:majorUnit val="100.0"/>
      </c:valAx>
    </c:plotArea>
    <c:legend>
      <c:legendPos val="r"/>
      <c:layout>
        <c:manualLayout>
          <c:xMode val="edge"/>
          <c:yMode val="edge"/>
          <c:x val="0.0948872180451128"/>
          <c:y val="0.176720366850696"/>
          <c:w val="0.366982021984095"/>
          <c:h val="0.159231906356533"/>
        </c:manualLayout>
      </c:layout>
      <c:overlay val="0"/>
      <c:spPr>
        <a:solidFill>
          <a:schemeClr val="bg1"/>
        </a:solidFill>
      </c:spPr>
      <c:txPr>
        <a:bodyPr/>
        <a:lstStyle/>
        <a:p>
          <a:pPr>
            <a:defRPr sz="12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a:t>REER-Implied</a:t>
            </a:r>
            <a:r>
              <a:rPr lang="en-GB" sz="1450" baseline="0"/>
              <a:t> Over/Under Valuation</a:t>
            </a:r>
          </a:p>
          <a:p>
            <a:pPr>
              <a:defRPr/>
            </a:pPr>
            <a:r>
              <a:rPr lang="en-GB" sz="1200" b="0"/>
              <a:t>Adjustment</a:t>
            </a:r>
            <a:r>
              <a:rPr lang="en-GB" sz="1200" b="0" baseline="0"/>
              <a:t> Required to Bring REER = 100</a:t>
            </a:r>
            <a:endParaRPr lang="en-GB" sz="1200" b="0"/>
          </a:p>
        </c:rich>
      </c:tx>
      <c:layout/>
      <c:overlay val="1"/>
      <c:spPr>
        <a:solidFill>
          <a:schemeClr val="bg1"/>
        </a:solidFill>
      </c:spPr>
    </c:title>
    <c:autoTitleDeleted val="0"/>
    <c:plotArea>
      <c:layout>
        <c:manualLayout>
          <c:layoutTarget val="inner"/>
          <c:xMode val="edge"/>
          <c:yMode val="edge"/>
          <c:x val="0.0799346227766154"/>
          <c:y val="0.0878243512974052"/>
          <c:w val="0.890315546256515"/>
          <c:h val="0.626959309727003"/>
        </c:manualLayout>
      </c:layout>
      <c:barChart>
        <c:barDir val="col"/>
        <c:grouping val="clustered"/>
        <c:varyColors val="0"/>
        <c:ser>
          <c:idx val="0"/>
          <c:order val="0"/>
          <c:spPr>
            <a:solidFill>
              <a:schemeClr val="accent3">
                <a:lumMod val="75000"/>
              </a:schemeClr>
            </a:solidFill>
          </c:spPr>
          <c:invertIfNegative val="0"/>
          <c:dPt>
            <c:idx val="10"/>
            <c:invertIfNegative val="0"/>
            <c:bubble3D val="0"/>
          </c:dPt>
          <c:dPt>
            <c:idx val="19"/>
            <c:invertIfNegative val="0"/>
            <c:bubble3D val="0"/>
            <c:spPr>
              <a:solidFill>
                <a:schemeClr val="bg1">
                  <a:lumMod val="85000"/>
                </a:schemeClr>
              </a:solidFill>
            </c:spPr>
          </c:dPt>
          <c:cat>
            <c:strRef>
              <c:f>'Hard Coating'!$A$3:$A$36</c:f>
              <c:strCache>
                <c:ptCount val="34"/>
                <c:pt idx="0">
                  <c:v>Mozamb.</c:v>
                </c:pt>
                <c:pt idx="1">
                  <c:v>Mexico</c:v>
                </c:pt>
                <c:pt idx="2">
                  <c:v>Turkey</c:v>
                </c:pt>
                <c:pt idx="3">
                  <c:v>Ghana</c:v>
                </c:pt>
                <c:pt idx="4">
                  <c:v>Canada</c:v>
                </c:pt>
                <c:pt idx="5">
                  <c:v>Sweden</c:v>
                </c:pt>
                <c:pt idx="6">
                  <c:v>Ukraine</c:v>
                </c:pt>
                <c:pt idx="7">
                  <c:v>South Africa</c:v>
                </c:pt>
                <c:pt idx="8">
                  <c:v>Tunisia</c:v>
                </c:pt>
                <c:pt idx="9">
                  <c:v>Korea</c:v>
                </c:pt>
                <c:pt idx="10">
                  <c:v>DR Congo</c:v>
                </c:pt>
                <c:pt idx="11">
                  <c:v>Denmark</c:v>
                </c:pt>
                <c:pt idx="12">
                  <c:v>UK</c:v>
                </c:pt>
                <c:pt idx="13">
                  <c:v>Brazil</c:v>
                </c:pt>
                <c:pt idx="14">
                  <c:v>Gabon</c:v>
                </c:pt>
                <c:pt idx="15">
                  <c:v>Bulgaria</c:v>
                </c:pt>
                <c:pt idx="16">
                  <c:v>Japan</c:v>
                </c:pt>
                <c:pt idx="17">
                  <c:v>Uganda</c:v>
                </c:pt>
                <c:pt idx="18">
                  <c:v>Côte d'Ivoire</c:v>
                </c:pt>
                <c:pt idx="19">
                  <c:v>Nigeria</c:v>
                </c:pt>
                <c:pt idx="20">
                  <c:v>Chile</c:v>
                </c:pt>
                <c:pt idx="21">
                  <c:v>Zambia</c:v>
                </c:pt>
                <c:pt idx="22">
                  <c:v>Thailand</c:v>
                </c:pt>
                <c:pt idx="23">
                  <c:v>New Zealand</c:v>
                </c:pt>
                <c:pt idx="24">
                  <c:v>Mongolia</c:v>
                </c:pt>
                <c:pt idx="25">
                  <c:v>Philippines</c:v>
                </c:pt>
                <c:pt idx="26">
                  <c:v>Sri Lanka</c:v>
                </c:pt>
                <c:pt idx="27">
                  <c:v>Seychelles</c:v>
                </c:pt>
                <c:pt idx="28">
                  <c:v>Cambodia</c:v>
                </c:pt>
                <c:pt idx="29">
                  <c:v>Kenya</c:v>
                </c:pt>
                <c:pt idx="30">
                  <c:v>Vietnam</c:v>
                </c:pt>
                <c:pt idx="31">
                  <c:v>Angola</c:v>
                </c:pt>
                <c:pt idx="32">
                  <c:v>Uruguay</c:v>
                </c:pt>
                <c:pt idx="33">
                  <c:v>Lao P.D.R.</c:v>
                </c:pt>
              </c:strCache>
            </c:strRef>
          </c:cat>
          <c:val>
            <c:numRef>
              <c:f>'Hard Coating'!$F$3:$F$36</c:f>
              <c:numCache>
                <c:formatCode>#,##0.00</c:formatCode>
                <c:ptCount val="34"/>
                <c:pt idx="0">
                  <c:v>-41.3979898662713</c:v>
                </c:pt>
                <c:pt idx="1">
                  <c:v>-36.5312023508713</c:v>
                </c:pt>
                <c:pt idx="2">
                  <c:v>-35.69546352273622</c:v>
                </c:pt>
                <c:pt idx="3">
                  <c:v>-32.59652690655043</c:v>
                </c:pt>
                <c:pt idx="4">
                  <c:v>-21.80401732058062</c:v>
                </c:pt>
                <c:pt idx="5">
                  <c:v>-20.82929721345047</c:v>
                </c:pt>
                <c:pt idx="6">
                  <c:v>-17.45963186384115</c:v>
                </c:pt>
                <c:pt idx="7">
                  <c:v>-16.86323363267843</c:v>
                </c:pt>
                <c:pt idx="8">
                  <c:v>-13.67841750535333</c:v>
                </c:pt>
                <c:pt idx="9">
                  <c:v>-11.57298240336073</c:v>
                </c:pt>
                <c:pt idx="10">
                  <c:v>-9.30059250006361</c:v>
                </c:pt>
                <c:pt idx="11">
                  <c:v>-9.234459981965305</c:v>
                </c:pt>
                <c:pt idx="12">
                  <c:v>-7.984585312051815</c:v>
                </c:pt>
                <c:pt idx="13">
                  <c:v>-7.857879941299227</c:v>
                </c:pt>
                <c:pt idx="14">
                  <c:v>-5.857784345191271</c:v>
                </c:pt>
                <c:pt idx="15">
                  <c:v>-5.482215201472399</c:v>
                </c:pt>
                <c:pt idx="16">
                  <c:v>-4.94674518167896</c:v>
                </c:pt>
                <c:pt idx="17">
                  <c:v>-4.28207214589656</c:v>
                </c:pt>
                <c:pt idx="18">
                  <c:v>-4.067443607188546</c:v>
                </c:pt>
                <c:pt idx="19">
                  <c:v>-3.778309184464188</c:v>
                </c:pt>
                <c:pt idx="20">
                  <c:v>-1.905774886815339</c:v>
                </c:pt>
                <c:pt idx="21">
                  <c:v>2.7625606864551</c:v>
                </c:pt>
                <c:pt idx="22">
                  <c:v>3.313422286252644</c:v>
                </c:pt>
                <c:pt idx="23">
                  <c:v>4.562048120579931</c:v>
                </c:pt>
                <c:pt idx="24">
                  <c:v>7.122916214464365</c:v>
                </c:pt>
                <c:pt idx="25">
                  <c:v>8.357197746036408</c:v>
                </c:pt>
                <c:pt idx="26">
                  <c:v>14.02176224681168</c:v>
                </c:pt>
                <c:pt idx="27">
                  <c:v>18.89550790906243</c:v>
                </c:pt>
                <c:pt idx="28">
                  <c:v>32.03340157039286</c:v>
                </c:pt>
                <c:pt idx="29">
                  <c:v>39.73032429928515</c:v>
                </c:pt>
                <c:pt idx="30">
                  <c:v>41.31017189778137</c:v>
                </c:pt>
                <c:pt idx="31">
                  <c:v>41.86022426529331</c:v>
                </c:pt>
                <c:pt idx="32">
                  <c:v>56.47970470606013</c:v>
                </c:pt>
                <c:pt idx="33">
                  <c:v>58.69875074775596</c:v>
                </c:pt>
              </c:numCache>
            </c:numRef>
          </c:val>
        </c:ser>
        <c:dLbls>
          <c:showLegendKey val="0"/>
          <c:showVal val="0"/>
          <c:showCatName val="0"/>
          <c:showSerName val="0"/>
          <c:showPercent val="0"/>
          <c:showBubbleSize val="0"/>
        </c:dLbls>
        <c:gapWidth val="66"/>
        <c:axId val="-2054065752"/>
        <c:axId val="-2054068648"/>
      </c:barChart>
      <c:catAx>
        <c:axId val="-2054065752"/>
        <c:scaling>
          <c:orientation val="minMax"/>
        </c:scaling>
        <c:delete val="0"/>
        <c:axPos val="b"/>
        <c:numFmt formatCode="General" sourceLinked="1"/>
        <c:majorTickMark val="out"/>
        <c:minorTickMark val="none"/>
        <c:tickLblPos val="low"/>
        <c:txPr>
          <a:bodyPr/>
          <a:lstStyle/>
          <a:p>
            <a:pPr>
              <a:defRPr sz="1200"/>
            </a:pPr>
            <a:endParaRPr lang="en-US"/>
          </a:p>
        </c:txPr>
        <c:crossAx val="-2054068648"/>
        <c:crosses val="autoZero"/>
        <c:auto val="1"/>
        <c:lblAlgn val="ctr"/>
        <c:lblOffset val="100"/>
        <c:tickLblSkip val="1"/>
        <c:noMultiLvlLbl val="0"/>
      </c:catAx>
      <c:valAx>
        <c:axId val="-2054068648"/>
        <c:scaling>
          <c:orientation val="minMax"/>
        </c:scaling>
        <c:delete val="0"/>
        <c:axPos val="l"/>
        <c:majorGridlines>
          <c:spPr>
            <a:ln>
              <a:solidFill>
                <a:sysClr val="windowText" lastClr="000000">
                  <a:alpha val="8000"/>
                </a:sysClr>
              </a:solidFill>
              <a:prstDash val="sysDash"/>
            </a:ln>
          </c:spPr>
        </c:majorGridlines>
        <c:numFmt formatCode="#,##0" sourceLinked="0"/>
        <c:majorTickMark val="out"/>
        <c:minorTickMark val="none"/>
        <c:tickLblPos val="nextTo"/>
        <c:crossAx val="-2054065752"/>
        <c:crosses val="autoZero"/>
        <c:crossBetween val="between"/>
        <c:majorUnit val="15.0"/>
      </c:valAx>
    </c:plotArea>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450" dirty="0"/>
              <a:t>Real</a:t>
            </a:r>
            <a:r>
              <a:rPr lang="en-GB" sz="1450" baseline="0" dirty="0"/>
              <a:t> Interest Rates, %</a:t>
            </a:r>
          </a:p>
          <a:p>
            <a:pPr>
              <a:defRPr/>
            </a:pPr>
            <a:r>
              <a:rPr lang="en-GB" sz="1200" b="0" baseline="0" dirty="0"/>
              <a:t>(measured against 364-day T-bill or closest </a:t>
            </a:r>
            <a:r>
              <a:rPr lang="en-GB" sz="1200" b="0" baseline="0" dirty="0" err="1"/>
              <a:t>euqivalent</a:t>
            </a:r>
            <a:r>
              <a:rPr lang="en-GB" sz="1200" b="0" baseline="0" dirty="0"/>
              <a:t>)</a:t>
            </a:r>
            <a:endParaRPr lang="en-GB" sz="1200" b="0" dirty="0"/>
          </a:p>
        </c:rich>
      </c:tx>
      <c:layout/>
      <c:overlay val="1"/>
    </c:title>
    <c:autoTitleDeleted val="0"/>
    <c:plotArea>
      <c:layout>
        <c:manualLayout>
          <c:layoutTarget val="inner"/>
          <c:xMode val="edge"/>
          <c:yMode val="edge"/>
          <c:x val="0.0533045259586456"/>
          <c:y val="0.257079255891718"/>
          <c:w val="0.924337750464119"/>
          <c:h val="0.512929360060072"/>
        </c:manualLayout>
      </c:layout>
      <c:barChart>
        <c:barDir val="col"/>
        <c:grouping val="stacked"/>
        <c:varyColors val="0"/>
        <c:ser>
          <c:idx val="0"/>
          <c:order val="0"/>
          <c:spPr>
            <a:solidFill>
              <a:schemeClr val="accent3">
                <a:lumMod val="75000"/>
                <a:alpha val="81000"/>
              </a:schemeClr>
            </a:solidFill>
          </c:spPr>
          <c:invertIfNegative val="0"/>
          <c:dPt>
            <c:idx val="7"/>
            <c:invertIfNegative val="0"/>
            <c:bubble3D val="0"/>
            <c:spPr>
              <a:solidFill>
                <a:schemeClr val="bg1">
                  <a:lumMod val="75000"/>
                  <a:alpha val="81000"/>
                </a:schemeClr>
              </a:solidFill>
            </c:spPr>
          </c:dPt>
          <c:dPt>
            <c:idx val="8"/>
            <c:invertIfNegative val="0"/>
            <c:bubble3D val="0"/>
            <c:spPr>
              <a:solidFill>
                <a:schemeClr val="accent3">
                  <a:lumMod val="75000"/>
                  <a:alpha val="81000"/>
                </a:schemeClr>
              </a:solidFill>
            </c:spPr>
          </c:dPt>
          <c:dPt>
            <c:idx val="35"/>
            <c:invertIfNegative val="0"/>
            <c:bubble3D val="0"/>
          </c:dPt>
          <c:cat>
            <c:strRef>
              <c:f>Consolidated!$B$4:$B$41</c:f>
              <c:strCache>
                <c:ptCount val="38"/>
                <c:pt idx="0">
                  <c:v>Mozambique</c:v>
                </c:pt>
                <c:pt idx="1">
                  <c:v>Mauritius</c:v>
                </c:pt>
                <c:pt idx="2">
                  <c:v>Botswana</c:v>
                </c:pt>
                <c:pt idx="3">
                  <c:v>Zambia</c:v>
                </c:pt>
                <c:pt idx="4">
                  <c:v>South Africa</c:v>
                </c:pt>
                <c:pt idx="5">
                  <c:v>Egypt</c:v>
                </c:pt>
                <c:pt idx="6">
                  <c:v>Kenya</c:v>
                </c:pt>
                <c:pt idx="7">
                  <c:v>Nigeria</c:v>
                </c:pt>
                <c:pt idx="8">
                  <c:v>Ghana</c:v>
                </c:pt>
                <c:pt idx="9">
                  <c:v>Tanzania</c:v>
                </c:pt>
                <c:pt idx="10">
                  <c:v>Uganda</c:v>
                </c:pt>
                <c:pt idx="13">
                  <c:v>Argentina</c:v>
                </c:pt>
                <c:pt idx="14">
                  <c:v>Kazakhstan</c:v>
                </c:pt>
                <c:pt idx="15">
                  <c:v>Bahrain</c:v>
                </c:pt>
                <c:pt idx="16">
                  <c:v>Kuwait</c:v>
                </c:pt>
                <c:pt idx="17">
                  <c:v>Vietnam</c:v>
                </c:pt>
                <c:pt idx="18">
                  <c:v>Lithuania</c:v>
                </c:pt>
                <c:pt idx="19">
                  <c:v>Slovenia</c:v>
                </c:pt>
                <c:pt idx="20">
                  <c:v>Oman</c:v>
                </c:pt>
                <c:pt idx="21">
                  <c:v>Estonia</c:v>
                </c:pt>
                <c:pt idx="22">
                  <c:v>Mauritius</c:v>
                </c:pt>
                <c:pt idx="23">
                  <c:v>Bangladesh</c:v>
                </c:pt>
                <c:pt idx="24">
                  <c:v>Morocco</c:v>
                </c:pt>
                <c:pt idx="25">
                  <c:v>Bulgaria</c:v>
                </c:pt>
                <c:pt idx="26">
                  <c:v>Tunisia</c:v>
                </c:pt>
                <c:pt idx="27">
                  <c:v>Romania</c:v>
                </c:pt>
                <c:pt idx="28">
                  <c:v>Pakistan</c:v>
                </c:pt>
                <c:pt idx="29">
                  <c:v>Egypt</c:v>
                </c:pt>
                <c:pt idx="30">
                  <c:v>Serbia</c:v>
                </c:pt>
                <c:pt idx="31">
                  <c:v>Croatia</c:v>
                </c:pt>
                <c:pt idx="32">
                  <c:v>Jordan</c:v>
                </c:pt>
                <c:pt idx="33">
                  <c:v>Sri Lanka</c:v>
                </c:pt>
                <c:pt idx="34">
                  <c:v>Kenya</c:v>
                </c:pt>
                <c:pt idx="35">
                  <c:v>Nigeria</c:v>
                </c:pt>
                <c:pt idx="36">
                  <c:v>Lebanon</c:v>
                </c:pt>
                <c:pt idx="37">
                  <c:v>Ukraine</c:v>
                </c:pt>
              </c:strCache>
            </c:strRef>
          </c:cat>
          <c:val>
            <c:numRef>
              <c:f>Consolidated!$C$4:$C$41</c:f>
              <c:numCache>
                <c:formatCode>0.0</c:formatCode>
                <c:ptCount val="38"/>
                <c:pt idx="0">
                  <c:v>-3.5</c:v>
                </c:pt>
                <c:pt idx="1">
                  <c:v>-3.5</c:v>
                </c:pt>
                <c:pt idx="2">
                  <c:v>-1.54</c:v>
                </c:pt>
                <c:pt idx="3">
                  <c:v>-0.189999999999998</c:v>
                </c:pt>
                <c:pt idx="4">
                  <c:v>1.45</c:v>
                </c:pt>
                <c:pt idx="5">
                  <c:v>2.039999999999999</c:v>
                </c:pt>
                <c:pt idx="6">
                  <c:v>5.5</c:v>
                </c:pt>
                <c:pt idx="7">
                  <c:v>5.899999999999999</c:v>
                </c:pt>
                <c:pt idx="8">
                  <c:v>6.800000000000001</c:v>
                </c:pt>
                <c:pt idx="9">
                  <c:v>10.81</c:v>
                </c:pt>
                <c:pt idx="10">
                  <c:v>12.38</c:v>
                </c:pt>
                <c:pt idx="13">
                  <c:v>-13.54</c:v>
                </c:pt>
                <c:pt idx="14">
                  <c:v>-3.449999999999999</c:v>
                </c:pt>
                <c:pt idx="15">
                  <c:v>-2.0</c:v>
                </c:pt>
                <c:pt idx="16">
                  <c:v>-1.85</c:v>
                </c:pt>
                <c:pt idx="17">
                  <c:v>-0.89</c:v>
                </c:pt>
                <c:pt idx="18">
                  <c:v>-0.87</c:v>
                </c:pt>
                <c:pt idx="19">
                  <c:v>-0.32</c:v>
                </c:pt>
                <c:pt idx="20">
                  <c:v>0.0700000000000001</c:v>
                </c:pt>
                <c:pt idx="21">
                  <c:v>0.1</c:v>
                </c:pt>
                <c:pt idx="22">
                  <c:v>0.23</c:v>
                </c:pt>
                <c:pt idx="23">
                  <c:v>0.54</c:v>
                </c:pt>
                <c:pt idx="24">
                  <c:v>0.640000000000001</c:v>
                </c:pt>
                <c:pt idx="25">
                  <c:v>0.75</c:v>
                </c:pt>
                <c:pt idx="26">
                  <c:v>1.38</c:v>
                </c:pt>
                <c:pt idx="27">
                  <c:v>1.52</c:v>
                </c:pt>
                <c:pt idx="28">
                  <c:v>1.78</c:v>
                </c:pt>
                <c:pt idx="29">
                  <c:v>2.039999999999999</c:v>
                </c:pt>
                <c:pt idx="30">
                  <c:v>2.39</c:v>
                </c:pt>
                <c:pt idx="31">
                  <c:v>2.44</c:v>
                </c:pt>
                <c:pt idx="32">
                  <c:v>3.17</c:v>
                </c:pt>
                <c:pt idx="33">
                  <c:v>5.189999999999999</c:v>
                </c:pt>
                <c:pt idx="34">
                  <c:v>5.5</c:v>
                </c:pt>
                <c:pt idx="35">
                  <c:v>5.899999999999999</c:v>
                </c:pt>
                <c:pt idx="36">
                  <c:v>6.28</c:v>
                </c:pt>
                <c:pt idx="37">
                  <c:v>9.6</c:v>
                </c:pt>
              </c:numCache>
            </c:numRef>
          </c:val>
        </c:ser>
        <c:dLbls>
          <c:showLegendKey val="0"/>
          <c:showVal val="0"/>
          <c:showCatName val="0"/>
          <c:showSerName val="0"/>
          <c:showPercent val="0"/>
          <c:showBubbleSize val="0"/>
        </c:dLbls>
        <c:gapWidth val="54"/>
        <c:overlap val="100"/>
        <c:axId val="-2089114120"/>
        <c:axId val="-2088831912"/>
      </c:barChart>
      <c:catAx>
        <c:axId val="-2089114120"/>
        <c:scaling>
          <c:orientation val="minMax"/>
        </c:scaling>
        <c:delete val="0"/>
        <c:axPos val="b"/>
        <c:majorTickMark val="out"/>
        <c:minorTickMark val="none"/>
        <c:tickLblPos val="low"/>
        <c:txPr>
          <a:bodyPr rot="-5400000" vert="horz"/>
          <a:lstStyle/>
          <a:p>
            <a:pPr>
              <a:defRPr sz="1200"/>
            </a:pPr>
            <a:endParaRPr lang="en-US"/>
          </a:p>
        </c:txPr>
        <c:crossAx val="-2088831912"/>
        <c:crosses val="autoZero"/>
        <c:auto val="1"/>
        <c:lblAlgn val="ctr"/>
        <c:lblOffset val="100"/>
        <c:tickLblSkip val="1"/>
        <c:noMultiLvlLbl val="0"/>
      </c:catAx>
      <c:valAx>
        <c:axId val="-2088831912"/>
        <c:scaling>
          <c:orientation val="minMax"/>
          <c:max val="12.0"/>
          <c:min val="-10.0"/>
        </c:scaling>
        <c:delete val="0"/>
        <c:axPos val="l"/>
        <c:majorGridlines>
          <c:spPr>
            <a:ln w="6350">
              <a:solidFill>
                <a:sysClr val="windowText" lastClr="000000">
                  <a:alpha val="7000"/>
                </a:sysClr>
              </a:solidFill>
              <a:prstDash val="sysDash"/>
            </a:ln>
          </c:spPr>
        </c:majorGridlines>
        <c:numFmt formatCode="0" sourceLinked="0"/>
        <c:majorTickMark val="out"/>
        <c:minorTickMark val="none"/>
        <c:tickLblPos val="nextTo"/>
        <c:txPr>
          <a:bodyPr/>
          <a:lstStyle/>
          <a:p>
            <a:pPr>
              <a:defRPr sz="1200"/>
            </a:pPr>
            <a:endParaRPr lang="en-US"/>
          </a:p>
        </c:txPr>
        <c:crossAx val="-2089114120"/>
        <c:crosses val="autoZero"/>
        <c:crossBetween val="between"/>
        <c:majorUnit val="10.0"/>
      </c:valAx>
      <c:spPr>
        <a:ln>
          <a:noFill/>
        </a:ln>
      </c:spPr>
    </c:plotArea>
    <c:plotVisOnly val="1"/>
    <c:dispBlanksAs val="gap"/>
    <c:showDLblsOverMax val="0"/>
  </c:chart>
  <c:spPr>
    <a:ln>
      <a:noFill/>
    </a:ln>
  </c:spPr>
  <c:txPr>
    <a:bodyPr/>
    <a:lstStyle/>
    <a:p>
      <a:pPr>
        <a:defRPr sz="1000">
          <a:latin typeface="Arial" pitchFamily="34" charset="0"/>
          <a:cs typeface="Arial"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0.45827</cdr:x>
      <cdr:y>0.32523</cdr:y>
    </cdr:from>
    <cdr:to>
      <cdr:x>0.68346</cdr:x>
      <cdr:y>0.37061</cdr:y>
    </cdr:to>
    <cdr:sp macro="" textlink="">
      <cdr:nvSpPr>
        <cdr:cNvPr id="2" name="Down Arrow 1"/>
        <cdr:cNvSpPr/>
      </cdr:nvSpPr>
      <cdr:spPr>
        <a:xfrm xmlns:a="http://schemas.openxmlformats.org/drawingml/2006/main" rot="14159142" flipH="1">
          <a:off x="3319612" y="866195"/>
          <a:ext cx="200965" cy="1349134"/>
        </a:xfrm>
        <a:prstGeom xmlns:a="http://schemas.openxmlformats.org/drawingml/2006/main" prst="downArrow">
          <a:avLst/>
        </a:prstGeom>
        <a:solidFill xmlns:a="http://schemas.openxmlformats.org/drawingml/2006/main">
          <a:sysClr val="window" lastClr="FFFFFF">
            <a:lumMod val="85000"/>
          </a:sysClr>
        </a:solidFill>
        <a:ln xmlns:a="http://schemas.openxmlformats.org/drawingml/2006/main" w="6350" cap="flat" cmpd="sng" algn="ctr">
          <a:solidFill>
            <a:sysClr val="windowText" lastClr="000000">
              <a:alpha val="61000"/>
            </a:sys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endParaRPr lang="en-GB" sz="1100"/>
        </a:p>
      </cdr:txBody>
    </cdr:sp>
  </cdr:relSizeAnchor>
  <cdr:relSizeAnchor xmlns:cdr="http://schemas.openxmlformats.org/drawingml/2006/chartDrawing">
    <cdr:from>
      <cdr:x>0.31491</cdr:x>
      <cdr:y>0.19512</cdr:y>
    </cdr:from>
    <cdr:to>
      <cdr:x>0.47533</cdr:x>
      <cdr:y>0.28661</cdr:y>
    </cdr:to>
    <cdr:sp macro="" textlink="">
      <cdr:nvSpPr>
        <cdr:cNvPr id="3" name="TextBox 2"/>
        <cdr:cNvSpPr txBox="1"/>
      </cdr:nvSpPr>
      <cdr:spPr>
        <a:xfrm xmlns:a="http://schemas.openxmlformats.org/drawingml/2006/main">
          <a:off x="1886636" y="864096"/>
          <a:ext cx="961091" cy="40517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GB" sz="1000" dirty="0">
              <a:latin typeface="Arial" pitchFamily="34" charset="0"/>
              <a:cs typeface="Arial" pitchFamily="34" charset="0"/>
            </a:rPr>
            <a:t>"</a:t>
          </a:r>
          <a:r>
            <a:rPr lang="en-GB" sz="1000" b="1" dirty="0">
              <a:latin typeface="Arial" pitchFamily="34" charset="0"/>
              <a:cs typeface="Arial" pitchFamily="34" charset="0"/>
            </a:rPr>
            <a:t>Hopeless</a:t>
          </a:r>
        </a:p>
        <a:p xmlns:a="http://schemas.openxmlformats.org/drawingml/2006/main">
          <a:r>
            <a:rPr lang="en-GB" sz="1000" b="1" dirty="0">
              <a:latin typeface="Arial" pitchFamily="34" charset="0"/>
              <a:cs typeface="Arial" pitchFamily="34" charset="0"/>
            </a:rPr>
            <a:t>Continent</a:t>
          </a:r>
          <a:r>
            <a:rPr lang="en-GB" sz="1000" dirty="0">
              <a:latin typeface="Arial" pitchFamily="34" charset="0"/>
              <a:cs typeface="Arial" pitchFamily="34" charset="0"/>
            </a:rPr>
            <a:t>"</a:t>
          </a:r>
        </a:p>
      </cdr:txBody>
    </cdr:sp>
  </cdr:relSizeAnchor>
  <cdr:relSizeAnchor xmlns:cdr="http://schemas.openxmlformats.org/drawingml/2006/chartDrawing">
    <cdr:from>
      <cdr:x>0.60337</cdr:x>
      <cdr:y>0.14634</cdr:y>
    </cdr:from>
    <cdr:to>
      <cdr:x>0.72596</cdr:x>
      <cdr:y>0.23043</cdr:y>
    </cdr:to>
    <cdr:sp macro="" textlink="">
      <cdr:nvSpPr>
        <cdr:cNvPr id="4" name="TextBox 1"/>
        <cdr:cNvSpPr txBox="1"/>
      </cdr:nvSpPr>
      <cdr:spPr>
        <a:xfrm xmlns:a="http://schemas.openxmlformats.org/drawingml/2006/main">
          <a:off x="3614828" y="648072"/>
          <a:ext cx="734492" cy="372402"/>
        </a:xfrm>
        <a:prstGeom xmlns:a="http://schemas.openxmlformats.org/drawingml/2006/main" prst="rect">
          <a:avLst/>
        </a:prstGeom>
        <a:solidFill xmlns:a="http://schemas.openxmlformats.org/drawingml/2006/main">
          <a:schemeClr val="bg1"/>
        </a:solidFill>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GB" sz="1000" dirty="0">
              <a:latin typeface="Arial" pitchFamily="34" charset="0"/>
              <a:cs typeface="Arial" pitchFamily="34" charset="0"/>
            </a:rPr>
            <a:t>"</a:t>
          </a:r>
          <a:r>
            <a:rPr lang="en-GB" sz="1000" b="1" dirty="0">
              <a:latin typeface="Arial" pitchFamily="34" charset="0"/>
              <a:cs typeface="Arial" pitchFamily="34" charset="0"/>
            </a:rPr>
            <a:t>Africa</a:t>
          </a:r>
        </a:p>
        <a:p xmlns:a="http://schemas.openxmlformats.org/drawingml/2006/main">
          <a:r>
            <a:rPr lang="en-GB" sz="1000" b="1" dirty="0">
              <a:latin typeface="Arial" pitchFamily="34" charset="0"/>
              <a:cs typeface="Arial" pitchFamily="34" charset="0"/>
            </a:rPr>
            <a:t>Rising</a:t>
          </a:r>
          <a:r>
            <a:rPr lang="en-GB" sz="1000" dirty="0">
              <a:latin typeface="Arial" pitchFamily="34" charset="0"/>
              <a:cs typeface="Arial" pitchFamily="34" charset="0"/>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0.44578</cdr:x>
      <cdr:y>0.13462</cdr:y>
    </cdr:from>
    <cdr:to>
      <cdr:x>0.96386</cdr:x>
      <cdr:y>0.90385</cdr:y>
    </cdr:to>
    <cdr:sp macro="" textlink="">
      <cdr:nvSpPr>
        <cdr:cNvPr id="2" name="Rectangle 1"/>
        <cdr:cNvSpPr/>
      </cdr:nvSpPr>
      <cdr:spPr>
        <a:xfrm xmlns:a="http://schemas.openxmlformats.org/drawingml/2006/main">
          <a:off x="2664277" y="552542"/>
          <a:ext cx="3096363" cy="3157271"/>
        </a:xfrm>
        <a:prstGeom xmlns:a="http://schemas.openxmlformats.org/drawingml/2006/main" prst="rect">
          <a:avLst/>
        </a:prstGeom>
        <a:solidFill xmlns:a="http://schemas.openxmlformats.org/drawingml/2006/main">
          <a:schemeClr val="bg1">
            <a:lumMod val="85000"/>
            <a:alpha val="33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0.43788</cdr:x>
      <cdr:y>0.28058</cdr:y>
    </cdr:from>
    <cdr:to>
      <cdr:x>0.84906</cdr:x>
      <cdr:y>0.64191</cdr:y>
    </cdr:to>
    <cdr:grpSp>
      <cdr:nvGrpSpPr>
        <cdr:cNvPr id="8" name="Group 7"/>
        <cdr:cNvGrpSpPr/>
      </cdr:nvGrpSpPr>
      <cdr:grpSpPr>
        <a:xfrm xmlns:a="http://schemas.openxmlformats.org/drawingml/2006/main">
          <a:off x="2731285" y="1272852"/>
          <a:ext cx="2564744" cy="1639175"/>
          <a:chOff x="1255058" y="1037326"/>
          <a:chExt cx="1887072" cy="1149504"/>
        </a:xfrm>
      </cdr:grpSpPr>
      <cdr:sp macro="" textlink="">
        <cdr:nvSpPr>
          <cdr:cNvPr id="4" name="Right Arrow 3"/>
          <cdr:cNvSpPr/>
        </cdr:nvSpPr>
        <cdr:spPr>
          <a:xfrm xmlns:a="http://schemas.openxmlformats.org/drawingml/2006/main">
            <a:off x="2156012" y="1637740"/>
            <a:ext cx="840441" cy="89647"/>
          </a:xfrm>
          <a:prstGeom xmlns:a="http://schemas.openxmlformats.org/drawingml/2006/main" prst="rightArrow">
            <a:avLst/>
          </a:prstGeom>
          <a:solidFill xmlns:a="http://schemas.openxmlformats.org/drawingml/2006/main">
            <a:schemeClr val="tx1">
              <a:lumMod val="65000"/>
              <a:lumOff val="3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sp macro="" textlink="">
        <cdr:nvSpPr>
          <cdr:cNvPr id="5" name="Right Arrow 4"/>
          <cdr:cNvSpPr/>
        </cdr:nvSpPr>
        <cdr:spPr>
          <a:xfrm xmlns:a="http://schemas.openxmlformats.org/drawingml/2006/main" rot="10800000">
            <a:off x="1255058" y="1389529"/>
            <a:ext cx="840441" cy="89647"/>
          </a:xfrm>
          <a:prstGeom xmlns:a="http://schemas.openxmlformats.org/drawingml/2006/main" prst="rightArrow">
            <a:avLst/>
          </a:prstGeom>
          <a:solidFill xmlns:a="http://schemas.openxmlformats.org/drawingml/2006/main">
            <a:schemeClr val="tx1">
              <a:lumMod val="65000"/>
              <a:lumOff val="35000"/>
            </a:schemeClr>
          </a:solidFill>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en-US"/>
          </a:p>
        </cdr:txBody>
      </cdr:sp>
      <cdr:sp macro="" textlink="">
        <cdr:nvSpPr>
          <cdr:cNvPr id="6" name="TextBox 5"/>
          <cdr:cNvSpPr txBox="1"/>
        </cdr:nvSpPr>
        <cdr:spPr>
          <a:xfrm xmlns:a="http://schemas.openxmlformats.org/drawingml/2006/main">
            <a:off x="2424952" y="1738594"/>
            <a:ext cx="717178" cy="4482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200">
                <a:latin typeface="Arial" pitchFamily="34" charset="0"/>
                <a:cs typeface="Arial" pitchFamily="34" charset="0"/>
              </a:rPr>
              <a:t>Over-</a:t>
            </a:r>
          </a:p>
          <a:p xmlns:a="http://schemas.openxmlformats.org/drawingml/2006/main">
            <a:r>
              <a:rPr lang="en-GB" sz="1200">
                <a:latin typeface="Arial" pitchFamily="34" charset="0"/>
                <a:cs typeface="Arial" pitchFamily="34" charset="0"/>
              </a:rPr>
              <a:t>valued</a:t>
            </a:r>
          </a:p>
        </cdr:txBody>
      </cdr:sp>
      <cdr:sp macro="" textlink="">
        <cdr:nvSpPr>
          <cdr:cNvPr id="7" name="TextBox 1"/>
          <cdr:cNvSpPr txBox="1"/>
        </cdr:nvSpPr>
        <cdr:spPr>
          <a:xfrm xmlns:a="http://schemas.openxmlformats.org/drawingml/2006/main">
            <a:off x="1389530" y="1037326"/>
            <a:ext cx="717178" cy="34528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GB" sz="1200">
                <a:latin typeface="Arial" pitchFamily="34" charset="0"/>
                <a:cs typeface="Arial" pitchFamily="34" charset="0"/>
              </a:rPr>
              <a:t>Under-</a:t>
            </a:r>
          </a:p>
          <a:p xmlns:a="http://schemas.openxmlformats.org/drawingml/2006/main">
            <a:r>
              <a:rPr lang="en-GB" sz="1200">
                <a:latin typeface="Arial" pitchFamily="34" charset="0"/>
                <a:cs typeface="Arial" pitchFamily="34" charset="0"/>
              </a:rPr>
              <a:t>valued</a:t>
            </a:r>
          </a:p>
        </cdr:txBody>
      </cdr:sp>
    </cdr:grpSp>
  </cdr:relSizeAnchor>
</c:userShapes>
</file>

<file path=ppt/drawings/drawing4.xml><?xml version="1.0" encoding="utf-8"?>
<c:userShapes xmlns:c="http://schemas.openxmlformats.org/drawingml/2006/chart">
  <cdr:relSizeAnchor xmlns:cdr="http://schemas.openxmlformats.org/drawingml/2006/chartDrawing">
    <cdr:from>
      <cdr:x>0.0675</cdr:x>
      <cdr:y>0.1336</cdr:y>
    </cdr:from>
    <cdr:to>
      <cdr:x>0.98845</cdr:x>
      <cdr:y>0.23579</cdr:y>
    </cdr:to>
    <cdr:grpSp>
      <cdr:nvGrpSpPr>
        <cdr:cNvPr id="6" name="Group 5"/>
        <cdr:cNvGrpSpPr/>
      </cdr:nvGrpSpPr>
      <cdr:grpSpPr>
        <a:xfrm xmlns:a="http://schemas.openxmlformats.org/drawingml/2006/main">
          <a:off x="416172" y="604849"/>
          <a:ext cx="5678128" cy="462646"/>
          <a:chOff x="408157" y="419600"/>
          <a:chExt cx="5754518" cy="428296"/>
        </a:xfrm>
      </cdr:grpSpPr>
      <cdr:sp macro="" textlink="">
        <cdr:nvSpPr>
          <cdr:cNvPr id="2" name="Right Brace 1"/>
          <cdr:cNvSpPr/>
        </cdr:nvSpPr>
        <cdr:spPr>
          <a:xfrm xmlns:a="http://schemas.openxmlformats.org/drawingml/2006/main" rot="16200000">
            <a:off x="1160244" y="-90957"/>
            <a:ext cx="161864" cy="1666038"/>
          </a:xfrm>
          <a:prstGeom xmlns:a="http://schemas.openxmlformats.org/drawingml/2006/main" prst="rightBrac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sp macro="" textlink="">
        <cdr:nvSpPr>
          <cdr:cNvPr id="3" name="Right Brace 2"/>
          <cdr:cNvSpPr/>
        </cdr:nvSpPr>
        <cdr:spPr>
          <a:xfrm xmlns:a="http://schemas.openxmlformats.org/drawingml/2006/main" rot="16200000">
            <a:off x="4065115" y="-1249664"/>
            <a:ext cx="201661" cy="3993459"/>
          </a:xfrm>
          <a:prstGeom xmlns:a="http://schemas.openxmlformats.org/drawingml/2006/main" prst="rightBrace">
            <a:avLst/>
          </a:prstGeom>
          <a:noFill xmlns:a="http://schemas.openxmlformats.org/drawingml/2006/main"/>
          <a:ln xmlns:a="http://schemas.openxmlformats.org/drawingml/2006/main" w="12700" cap="flat" cmpd="sng" algn="ctr">
            <a:solidFill>
              <a:sysClr val="windowText" lastClr="000000"/>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sp macro="" textlink="">
        <cdr:nvSpPr>
          <cdr:cNvPr id="4" name="TextBox 3"/>
          <cdr:cNvSpPr txBox="1"/>
        </cdr:nvSpPr>
        <cdr:spPr>
          <a:xfrm xmlns:a="http://schemas.openxmlformats.org/drawingml/2006/main">
            <a:off x="965557" y="436369"/>
            <a:ext cx="514350" cy="27201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200" b="1" dirty="0">
                <a:latin typeface="Arial" pitchFamily="34" charset="0"/>
                <a:cs typeface="Arial" pitchFamily="34" charset="0"/>
              </a:rPr>
              <a:t>Africa</a:t>
            </a:r>
          </a:p>
        </cdr:txBody>
      </cdr:sp>
      <cdr:sp macro="" textlink="">
        <cdr:nvSpPr>
          <cdr:cNvPr id="5" name="TextBox 1"/>
          <cdr:cNvSpPr txBox="1"/>
        </cdr:nvSpPr>
        <cdr:spPr>
          <a:xfrm xmlns:a="http://schemas.openxmlformats.org/drawingml/2006/main">
            <a:off x="3568506" y="419600"/>
            <a:ext cx="1171575" cy="27201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GB" sz="1200" b="1" dirty="0">
                <a:latin typeface="Arial" pitchFamily="34" charset="0"/>
                <a:cs typeface="Arial" pitchFamily="34" charset="0"/>
              </a:rPr>
              <a:t>Frontier</a:t>
            </a:r>
            <a:r>
              <a:rPr lang="en-GB" sz="1200" b="1" baseline="0" dirty="0">
                <a:latin typeface="Arial" pitchFamily="34" charset="0"/>
                <a:cs typeface="Arial" pitchFamily="34" charset="0"/>
              </a:rPr>
              <a:t> Markets</a:t>
            </a:r>
            <a:endParaRPr lang="en-GB" sz="1200" b="1" dirty="0">
              <a:latin typeface="Arial" pitchFamily="34" charset="0"/>
              <a:cs typeface="Arial" pitchFamily="34" charset="0"/>
            </a:endParaRPr>
          </a:p>
        </cdr:txBody>
      </cdr:sp>
    </cdr:grpSp>
  </cdr:relSizeAnchor>
</c:userShapes>
</file>

<file path=ppt/drawings/drawing5.xml><?xml version="1.0" encoding="utf-8"?>
<c:userShapes xmlns:c="http://schemas.openxmlformats.org/drawingml/2006/chart">
  <cdr:relSizeAnchor xmlns:cdr="http://schemas.openxmlformats.org/drawingml/2006/chartDrawing">
    <cdr:from>
      <cdr:x>0.48702</cdr:x>
      <cdr:y>0.5578</cdr:y>
    </cdr:from>
    <cdr:to>
      <cdr:x>0.60632</cdr:x>
      <cdr:y>0.68883</cdr:y>
    </cdr:to>
    <cdr:cxnSp macro="">
      <cdr:nvCxnSpPr>
        <cdr:cNvPr id="3" name="Straight Arrow Connector 2"/>
        <cdr:cNvCxnSpPr/>
      </cdr:nvCxnSpPr>
      <cdr:spPr>
        <a:xfrm xmlns:a="http://schemas.openxmlformats.org/drawingml/2006/main">
          <a:off x="2939628" y="2452514"/>
          <a:ext cx="720080" cy="576064"/>
        </a:xfrm>
        <a:prstGeom xmlns:a="http://schemas.openxmlformats.org/drawingml/2006/main" prst="straightConnector1">
          <a:avLst/>
        </a:prstGeom>
        <a:ln xmlns:a="http://schemas.openxmlformats.org/drawingml/2006/main" w="19050">
          <a:solidFill>
            <a:schemeClr val="tx1">
              <a:alpha val="50000"/>
            </a:schemeClr>
          </a:solidFill>
          <a:tailEnd type="arrow"/>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0.36151</cdr:x>
      <cdr:y>0.45954</cdr:y>
    </cdr:from>
    <cdr:to>
      <cdr:x>0.58246</cdr:x>
      <cdr:y>0.5578</cdr:y>
    </cdr:to>
    <cdr:sp macro="" textlink="">
      <cdr:nvSpPr>
        <cdr:cNvPr id="4" name="TextBox 3"/>
        <cdr:cNvSpPr txBox="1"/>
      </cdr:nvSpPr>
      <cdr:spPr>
        <a:xfrm xmlns:a="http://schemas.openxmlformats.org/drawingml/2006/main">
          <a:off x="2182068" y="2020466"/>
          <a:ext cx="1333624" cy="432048"/>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none" rtlCol="0"/>
        <a:lstStyle xmlns:a="http://schemas.openxmlformats.org/drawingml/2006/main"/>
        <a:p xmlns:a="http://schemas.openxmlformats.org/drawingml/2006/main">
          <a:r>
            <a:rPr lang="en-US" sz="1200" dirty="0" smtClean="0">
              <a:latin typeface="+mj-lt"/>
            </a:rPr>
            <a:t>President </a:t>
          </a:r>
          <a:r>
            <a:rPr lang="en-US" sz="1200" dirty="0" err="1" smtClean="0">
              <a:latin typeface="+mj-lt"/>
            </a:rPr>
            <a:t>Buhari</a:t>
          </a:r>
          <a:endParaRPr lang="en-US" sz="1200" dirty="0" smtClean="0">
            <a:latin typeface="+mj-lt"/>
          </a:endParaRPr>
        </a:p>
        <a:p xmlns:a="http://schemas.openxmlformats.org/drawingml/2006/main">
          <a:r>
            <a:rPr lang="en-US" sz="1200" dirty="0" smtClean="0">
              <a:latin typeface="+mj-lt"/>
            </a:rPr>
            <a:t>takes office</a:t>
          </a:r>
          <a:endParaRPr lang="en-US" sz="1200" dirty="0">
            <a:latin typeface="+mj-l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8C574F4-40E8-4CF2-A8B8-CC0D8167E1EA}" type="datetimeFigureOut">
              <a:rPr lang="en-GB" smtClean="0"/>
              <a:pPr/>
              <a:t>16-12-01</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FC0C100-8C37-43B8-87F7-ED5D991EC00B}" type="slidenum">
              <a:rPr lang="en-GB" smtClean="0"/>
              <a:pPr/>
              <a:t>‹#›</a:t>
            </a:fld>
            <a:endParaRPr lang="en-GB" dirty="0"/>
          </a:p>
        </p:txBody>
      </p:sp>
    </p:spTree>
    <p:extLst>
      <p:ext uri="{BB962C8B-B14F-4D97-AF65-F5344CB8AC3E}">
        <p14:creationId xmlns:p14="http://schemas.microsoft.com/office/powerpoint/2010/main" val="1649139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a:t>
            </a:fld>
            <a:endParaRPr lang="en-GB" dirty="0"/>
          </a:p>
        </p:txBody>
      </p:sp>
    </p:spTree>
    <p:extLst>
      <p:ext uri="{BB962C8B-B14F-4D97-AF65-F5344CB8AC3E}">
        <p14:creationId xmlns:p14="http://schemas.microsoft.com/office/powerpoint/2010/main" val="494158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a:p>
            <a:endParaRPr lang="en-GB" i="0" baseline="0" dirty="0" smtClean="0"/>
          </a:p>
          <a:p>
            <a:endParaRPr lang="en-GB" i="0" baseline="0" dirty="0" smtClean="0"/>
          </a:p>
        </p:txBody>
      </p:sp>
      <p:sp>
        <p:nvSpPr>
          <p:cNvPr id="4" name="Slide Number Placeholder 3"/>
          <p:cNvSpPr>
            <a:spLocks noGrp="1"/>
          </p:cNvSpPr>
          <p:nvPr>
            <p:ph type="sldNum" sz="quarter" idx="10"/>
          </p:nvPr>
        </p:nvSpPr>
        <p:spPr/>
        <p:txBody>
          <a:bodyPr/>
          <a:lstStyle/>
          <a:p>
            <a:fld id="{FFC0C100-8C37-43B8-87F7-ED5D991EC00B}"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000" dirty="0" smtClean="0">
                <a:latin typeface="Consolas" pitchFamily="49" charset="0"/>
                <a:cs typeface="Consolas" pitchFamily="49" charset="0"/>
              </a:rPr>
              <a:t>The problems here are almost</a:t>
            </a:r>
            <a:r>
              <a:rPr lang="en-GB" sz="1000" baseline="0" dirty="0" smtClean="0">
                <a:latin typeface="Consolas" pitchFamily="49" charset="0"/>
                <a:cs typeface="Consolas" pitchFamily="49" charset="0"/>
              </a:rPr>
              <a:t> intractable, and I’m trying to focus on what planning commissioners and lawmakers can actually do. Broadly, I think 4 things are required (only some of which planning commissioners can influence):</a:t>
            </a:r>
          </a:p>
          <a:p>
            <a:endParaRPr lang="en-GB" sz="1000" baseline="0" dirty="0" smtClean="0">
              <a:latin typeface="Consolas" pitchFamily="49" charset="0"/>
              <a:cs typeface="Consolas" pitchFamily="49" charset="0"/>
            </a:endParaRPr>
          </a:p>
          <a:p>
            <a:pPr marL="228600" indent="-228600">
              <a:buAutoNum type="arabicPeriod"/>
            </a:pPr>
            <a:r>
              <a:rPr lang="en-GB" sz="1000" b="1" baseline="0" dirty="0" smtClean="0">
                <a:latin typeface="Consolas" pitchFamily="49" charset="0"/>
                <a:cs typeface="Consolas" pitchFamily="49" charset="0"/>
              </a:rPr>
              <a:t>Stop the accumulation of arrears to JV partners</a:t>
            </a:r>
            <a:r>
              <a:rPr lang="en-GB" sz="1000" baseline="0" dirty="0" smtClean="0">
                <a:latin typeface="Consolas" pitchFamily="49" charset="0"/>
                <a:cs typeface="Consolas" pitchFamily="49" charset="0"/>
              </a:rPr>
              <a:t>. O&amp;G companies are already struggling with low oil price environment; if the NNPC keeps reneging on their share of the </a:t>
            </a:r>
            <a:r>
              <a:rPr lang="en-GB" sz="1000" baseline="0" dirty="0" err="1" smtClean="0">
                <a:latin typeface="Consolas" pitchFamily="49" charset="0"/>
                <a:cs typeface="Consolas" pitchFamily="49" charset="0"/>
              </a:rPr>
              <a:t>capex</a:t>
            </a:r>
            <a:r>
              <a:rPr lang="en-GB" sz="1000" baseline="0" dirty="0" smtClean="0">
                <a:latin typeface="Consolas" pitchFamily="49" charset="0"/>
                <a:cs typeface="Consolas" pitchFamily="49" charset="0"/>
              </a:rPr>
              <a:t>, there will be no </a:t>
            </a:r>
            <a:r>
              <a:rPr lang="en-GB" sz="1000" baseline="0" dirty="0" err="1" smtClean="0">
                <a:latin typeface="Consolas" pitchFamily="49" charset="0"/>
                <a:cs typeface="Consolas" pitchFamily="49" charset="0"/>
              </a:rPr>
              <a:t>capex</a:t>
            </a:r>
            <a:r>
              <a:rPr lang="en-GB" sz="1000" baseline="0" dirty="0" smtClean="0">
                <a:latin typeface="Consolas" pitchFamily="49" charset="0"/>
                <a:cs typeface="Consolas" pitchFamily="49" charset="0"/>
              </a:rPr>
              <a:t>, production will fall, and federation revenues will decline, impairing the government's ability to support the power sector.</a:t>
            </a:r>
          </a:p>
          <a:p>
            <a:pPr marL="228600" indent="-228600">
              <a:buAutoNum type="arabicPeriod"/>
            </a:pPr>
            <a:r>
              <a:rPr lang="en-GB" sz="1000" b="1" baseline="0" dirty="0" smtClean="0">
                <a:latin typeface="Consolas" pitchFamily="49" charset="0"/>
                <a:cs typeface="Consolas" pitchFamily="49" charset="0"/>
              </a:rPr>
              <a:t>Raise fresh capital to pay off arrears to </a:t>
            </a:r>
            <a:r>
              <a:rPr lang="en-GB" sz="1000" b="1" baseline="0" dirty="0" err="1" smtClean="0">
                <a:latin typeface="Consolas" pitchFamily="49" charset="0"/>
                <a:cs typeface="Consolas" pitchFamily="49" charset="0"/>
              </a:rPr>
              <a:t>Gencos</a:t>
            </a:r>
            <a:r>
              <a:rPr lang="en-GB" sz="1000" baseline="0" dirty="0" smtClean="0">
                <a:latin typeface="Consolas" pitchFamily="49" charset="0"/>
                <a:cs typeface="Consolas" pitchFamily="49" charset="0"/>
              </a:rPr>
              <a:t>. These are N235bn and building. The higher the tariffs go (as they are bound to do) the more quickly they will build. I’ve read estimates that the rate of accumulation will likely be N30bn/month post the </a:t>
            </a:r>
            <a:r>
              <a:rPr lang="en-GB" sz="1000" baseline="0" dirty="0" err="1" smtClean="0">
                <a:latin typeface="Consolas" pitchFamily="49" charset="0"/>
                <a:cs typeface="Consolas" pitchFamily="49" charset="0"/>
              </a:rPr>
              <a:t>deval</a:t>
            </a:r>
            <a:r>
              <a:rPr lang="en-GB" sz="1000" baseline="0" dirty="0" smtClean="0">
                <a:latin typeface="Consolas" pitchFamily="49" charset="0"/>
                <a:cs typeface="Consolas" pitchFamily="49" charset="0"/>
              </a:rPr>
              <a:t>. This is more than NBET can handle with current levels of capitalisation.  And until these backlogs are paid, no one is going to invest in new generation capacity.</a:t>
            </a:r>
          </a:p>
          <a:p>
            <a:pPr marL="228600" indent="-228600">
              <a:buAutoNum type="arabicPeriod"/>
            </a:pPr>
            <a:r>
              <a:rPr lang="en-GB" sz="1000" b="1" baseline="0" dirty="0" smtClean="0">
                <a:latin typeface="Consolas" pitchFamily="49" charset="0"/>
                <a:cs typeface="Consolas" pitchFamily="49" charset="0"/>
              </a:rPr>
              <a:t>Force Disco owners to make stipulated investments in metering</a:t>
            </a:r>
            <a:r>
              <a:rPr lang="en-GB" sz="1000" baseline="0" dirty="0" smtClean="0">
                <a:latin typeface="Consolas" pitchFamily="49" charset="0"/>
                <a:cs typeface="Consolas" pitchFamily="49" charset="0"/>
              </a:rPr>
              <a:t>. What I’m told is that many disco owners have failed to honour their terms of the agreement, both in investing in metering and upgrading the old infrastructure. Until this failure in the value chain is addressed, collection rates will never be good enough to achieve cost recovery, and the government/NBET will always be on the hook for the shortfall.</a:t>
            </a:r>
          </a:p>
          <a:p>
            <a:pPr marL="228600" indent="-228600">
              <a:buAutoNum type="arabicPeriod"/>
            </a:pPr>
            <a:r>
              <a:rPr lang="en-GB" sz="1000" b="1" baseline="0" dirty="0" smtClean="0">
                <a:latin typeface="Consolas" pitchFamily="49" charset="0"/>
                <a:cs typeface="Consolas" pitchFamily="49" charset="0"/>
              </a:rPr>
              <a:t>Resolve gas supply issues</a:t>
            </a:r>
            <a:r>
              <a:rPr lang="en-GB" sz="1000" baseline="0" dirty="0" smtClean="0">
                <a:latin typeface="Consolas" pitchFamily="49" charset="0"/>
                <a:cs typeface="Consolas" pitchFamily="49" charset="0"/>
              </a:rPr>
              <a:t>. This applies especially to the 10 IPPs under the NDPHC – the infrastructure to get the gas in is still not there – it also raises lots of security/local community issues.</a:t>
            </a:r>
          </a:p>
          <a:p>
            <a:pPr marL="228600" indent="-228600">
              <a:buNone/>
            </a:pPr>
            <a:endParaRPr lang="en-GB" sz="1000" baseline="0" dirty="0" smtClean="0">
              <a:latin typeface="Consolas" pitchFamily="49" charset="0"/>
              <a:cs typeface="Consolas" pitchFamily="49" charset="0"/>
            </a:endParaRPr>
          </a:p>
          <a:p>
            <a:pPr marL="228600" indent="-228600">
              <a:buAutoNum type="arabicPeriod"/>
            </a:pPr>
            <a:endParaRPr lang="en-GB" baseline="0" dirty="0" smtClean="0"/>
          </a:p>
        </p:txBody>
      </p:sp>
      <p:sp>
        <p:nvSpPr>
          <p:cNvPr id="4" name="Slide Number Placeholder 3"/>
          <p:cNvSpPr>
            <a:spLocks noGrp="1"/>
          </p:cNvSpPr>
          <p:nvPr>
            <p:ph type="sldNum" sz="quarter" idx="10"/>
          </p:nvPr>
        </p:nvSpPr>
        <p:spPr/>
        <p:txBody>
          <a:bodyPr/>
          <a:lstStyle/>
          <a:p>
            <a:fld id="{FFC0C100-8C37-43B8-87F7-ED5D991EC00B}" type="slidenum">
              <a:rPr lang="en-GB" smtClean="0"/>
              <a:pPr/>
              <a:t>20</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21</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22</a:t>
            </a:fld>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23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FC0C100-8C37-43B8-87F7-ED5D991EC00B}"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943545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5148064" y="6320353"/>
            <a:ext cx="3675889" cy="276999"/>
          </a:xfrm>
          <a:prstGeom prst="rect">
            <a:avLst/>
          </a:prstGeom>
        </p:spPr>
        <p:txBody>
          <a:bodyPr wrap="square">
            <a:spAutoFit/>
          </a:bodyPr>
          <a:lstStyle/>
          <a:p>
            <a:pPr algn="r"/>
            <a:r>
              <a:rPr lang="en-US" sz="1200" dirty="0" smtClean="0">
                <a:solidFill>
                  <a:schemeClr val="tx1">
                    <a:lumMod val="65000"/>
                    <a:lumOff val="35000"/>
                  </a:schemeClr>
                </a:solidFill>
                <a:latin typeface="Arail"/>
              </a:rPr>
              <a:t>Muhammad</a:t>
            </a:r>
            <a:r>
              <a:rPr lang="en-US" sz="1200" baseline="0" dirty="0" smtClean="0">
                <a:solidFill>
                  <a:schemeClr val="tx1">
                    <a:lumMod val="65000"/>
                    <a:lumOff val="35000"/>
                  </a:schemeClr>
                </a:solidFill>
                <a:latin typeface="Arail"/>
              </a:rPr>
              <a:t> Sanusi II</a:t>
            </a:r>
            <a:r>
              <a:rPr lang="en-US" sz="1200" dirty="0" smtClean="0">
                <a:solidFill>
                  <a:schemeClr val="tx1">
                    <a:lumMod val="65000"/>
                    <a:lumOff val="35000"/>
                  </a:schemeClr>
                </a:solidFill>
                <a:latin typeface="Arail"/>
              </a:rPr>
              <a:t>    |    December 2016</a:t>
            </a:r>
            <a:endParaRPr lang="en-US" sz="1200" dirty="0">
              <a:solidFill>
                <a:schemeClr val="tx1">
                  <a:lumMod val="65000"/>
                  <a:lumOff val="35000"/>
                </a:schemeClr>
              </a:solidFill>
              <a:latin typeface="Arail"/>
            </a:endParaRPr>
          </a:p>
        </p:txBody>
      </p:sp>
      <p:sp>
        <p:nvSpPr>
          <p:cNvPr id="10" name="Rectangle 9"/>
          <p:cNvSpPr/>
          <p:nvPr userDrawn="1"/>
        </p:nvSpPr>
        <p:spPr>
          <a:xfrm>
            <a:off x="395536" y="332656"/>
            <a:ext cx="8352928" cy="62646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t>
            </a:r>
            <a:endParaRPr lang="en-US" dirty="0"/>
          </a:p>
        </p:txBody>
      </p:sp>
      <p:cxnSp>
        <p:nvCxnSpPr>
          <p:cNvPr id="8" name="Straight Connector 7"/>
          <p:cNvCxnSpPr/>
          <p:nvPr userDrawn="1"/>
        </p:nvCxnSpPr>
        <p:spPr>
          <a:xfrm>
            <a:off x="611560" y="6453336"/>
            <a:ext cx="504056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0" y="404813"/>
            <a:ext cx="107504" cy="1295400"/>
          </a:xfrm>
          <a:prstGeom prst="rect">
            <a:avLst/>
          </a:prstGeom>
          <a:solidFill>
            <a:srgbClr val="E2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ln>
                <a:solidFill>
                  <a:srgbClr val="FB2929"/>
                </a:solidFill>
              </a:ln>
              <a:solidFill>
                <a:srgbClr val="42B5CC"/>
              </a:solidFill>
            </a:endParaRPr>
          </a:p>
        </p:txBody>
      </p:sp>
    </p:spTree>
    <p:extLst>
      <p:ext uri="{BB962C8B-B14F-4D97-AF65-F5344CB8AC3E}">
        <p14:creationId xmlns:p14="http://schemas.microsoft.com/office/powerpoint/2010/main" val="1991702504"/>
      </p:ext>
    </p:extLst>
  </p:cSld>
  <p:clrMap bg1="lt1" tx1="dk1" bg2="lt2" tx2="dk2" accent1="accent1" accent2="accent2" accent3="accent3" accent4="accent4" accent5="accent5" accent6="accent6" hlink="hlink" folHlink="folHlink"/>
  <p:sldLayoutIdLst>
    <p:sldLayoutId id="2147483708" r:id="rId1"/>
    <p:sldLayoutId id="2147483707" r:id="rId2"/>
  </p:sldLayoutIdLst>
  <p:timing>
    <p:tnLst>
      <p:par>
        <p:cTn xmlns:p14="http://schemas.microsoft.com/office/powerpoint/2010/mai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0.xml"/><Relationship Id="rId1" Type="http://schemas.openxmlformats.org/officeDocument/2006/relationships/tags" Target="../tags/tag19.xml"/><Relationship Id="rId2" Type="http://schemas.openxmlformats.org/officeDocument/2006/relationships/tags" Target="../tags/tag2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1.xml"/><Relationship Id="rId5" Type="http://schemas.openxmlformats.org/officeDocument/2006/relationships/image" Target="../media/image2.png"/><Relationship Id="rId1" Type="http://schemas.openxmlformats.org/officeDocument/2006/relationships/tags" Target="../tags/tag21.xml"/><Relationship Id="rId2" Type="http://schemas.openxmlformats.org/officeDocument/2006/relationships/tags" Target="../tags/tag2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2.xml"/><Relationship Id="rId5" Type="http://schemas.openxmlformats.org/officeDocument/2006/relationships/chart" Target="../charts/chart8.xml"/><Relationship Id="rId1" Type="http://schemas.openxmlformats.org/officeDocument/2006/relationships/tags" Target="../tags/tag23.xml"/><Relationship Id="rId2" Type="http://schemas.openxmlformats.org/officeDocument/2006/relationships/tags" Target="../tags/tag24.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3.xml"/><Relationship Id="rId5" Type="http://schemas.openxmlformats.org/officeDocument/2006/relationships/chart" Target="../charts/chart9.xml"/><Relationship Id="rId1" Type="http://schemas.openxmlformats.org/officeDocument/2006/relationships/tags" Target="../tags/tag25.xml"/><Relationship Id="rId2" Type="http://schemas.openxmlformats.org/officeDocument/2006/relationships/tags" Target="../tags/tag26.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4.xml"/><Relationship Id="rId5" Type="http://schemas.openxmlformats.org/officeDocument/2006/relationships/chart" Target="../charts/chart10.xml"/><Relationship Id="rId1" Type="http://schemas.openxmlformats.org/officeDocument/2006/relationships/tags" Target="../tags/tag27.xml"/><Relationship Id="rId2" Type="http://schemas.openxmlformats.org/officeDocument/2006/relationships/tags" Target="../tags/tag2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5.xml"/><Relationship Id="rId5" Type="http://schemas.openxmlformats.org/officeDocument/2006/relationships/chart" Target="../charts/chart11.xml"/><Relationship Id="rId1" Type="http://schemas.openxmlformats.org/officeDocument/2006/relationships/tags" Target="../tags/tag29.xml"/><Relationship Id="rId2" Type="http://schemas.openxmlformats.org/officeDocument/2006/relationships/tags" Target="../tags/tag30.xml"/></Relationships>
</file>

<file path=ppt/slides/_rels/slide16.xml.rels><?xml version="1.0" encoding="UTF-8" standalone="yes"?>
<Relationships xmlns="http://schemas.openxmlformats.org/package/2006/relationships"><Relationship Id="rId3" Type="http://schemas.openxmlformats.org/officeDocument/2006/relationships/tags" Target="../tags/tag33.xml"/><Relationship Id="rId4" Type="http://schemas.openxmlformats.org/officeDocument/2006/relationships/tags" Target="../tags/tag34.xml"/><Relationship Id="rId5" Type="http://schemas.openxmlformats.org/officeDocument/2006/relationships/tags" Target="../tags/tag35.xml"/><Relationship Id="rId6" Type="http://schemas.openxmlformats.org/officeDocument/2006/relationships/slideLayout" Target="../slideLayouts/slideLayout1.xml"/><Relationship Id="rId7" Type="http://schemas.openxmlformats.org/officeDocument/2006/relationships/notesSlide" Target="../notesSlides/notesSlide16.xml"/><Relationship Id="rId8" Type="http://schemas.openxmlformats.org/officeDocument/2006/relationships/chart" Target="../charts/chart12.xml"/><Relationship Id="rId9" Type="http://schemas.openxmlformats.org/officeDocument/2006/relationships/chart" Target="../charts/chart13.xml"/><Relationship Id="rId1" Type="http://schemas.openxmlformats.org/officeDocument/2006/relationships/tags" Target="../tags/tag31.xml"/><Relationship Id="rId2" Type="http://schemas.openxmlformats.org/officeDocument/2006/relationships/tags" Target="../tags/tag3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7.xml"/><Relationship Id="rId5" Type="http://schemas.openxmlformats.org/officeDocument/2006/relationships/chart" Target="../charts/chart14.xml"/><Relationship Id="rId1" Type="http://schemas.openxmlformats.org/officeDocument/2006/relationships/tags" Target="../tags/tag36.xml"/><Relationship Id="rId2" Type="http://schemas.openxmlformats.org/officeDocument/2006/relationships/tags" Target="../tags/tag37.xml"/></Relationships>
</file>

<file path=ppt/slides/_rels/slide18.xml.rels><?xml version="1.0" encoding="UTF-8" standalone="yes"?>
<Relationships xmlns="http://schemas.openxmlformats.org/package/2006/relationships"><Relationship Id="rId1" Type="http://schemas.openxmlformats.org/officeDocument/2006/relationships/tags" Target="../tags/tag38.xml"/><Relationship Id="rId2" Type="http://schemas.openxmlformats.org/officeDocument/2006/relationships/slideLayout" Target="../slideLayouts/slideLayout1.xml"/><Relationship Id="rId3"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tags" Target="../tags/tag39.xml"/><Relationship Id="rId2" Type="http://schemas.openxmlformats.org/officeDocument/2006/relationships/slideLayout" Target="../slideLayouts/slideLayout1.xml"/><Relationship Id="rId3"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 Id="rId3"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20.xml"/><Relationship Id="rId5" Type="http://schemas.openxmlformats.org/officeDocument/2006/relationships/chart" Target="../charts/chart15.xml"/><Relationship Id="rId1" Type="http://schemas.openxmlformats.org/officeDocument/2006/relationships/tags" Target="../tags/tag40.xml"/><Relationship Id="rId2" Type="http://schemas.openxmlformats.org/officeDocument/2006/relationships/tags" Target="../tags/tag41.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21.xml"/><Relationship Id="rId5" Type="http://schemas.openxmlformats.org/officeDocument/2006/relationships/chart" Target="../charts/chart16.xml"/><Relationship Id="rId1" Type="http://schemas.openxmlformats.org/officeDocument/2006/relationships/tags" Target="../tags/tag42.xml"/><Relationship Id="rId2" Type="http://schemas.openxmlformats.org/officeDocument/2006/relationships/tags" Target="../tags/tag43.xml"/></Relationships>
</file>

<file path=ppt/slides/_rels/slide22.xml.rels><?xml version="1.0" encoding="UTF-8" standalone="yes"?>
<Relationships xmlns="http://schemas.openxmlformats.org/package/2006/relationships"><Relationship Id="rId1" Type="http://schemas.openxmlformats.org/officeDocument/2006/relationships/tags" Target="../tags/tag44.xml"/><Relationship Id="rId2" Type="http://schemas.openxmlformats.org/officeDocument/2006/relationships/slideLayout" Target="../slideLayouts/slideLayout1.xml"/><Relationship Id="rId3"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3.xml"/><Relationship Id="rId5" Type="http://schemas.openxmlformats.org/officeDocument/2006/relationships/chart" Target="../charts/chart1.xml"/><Relationship Id="rId1" Type="http://schemas.openxmlformats.org/officeDocument/2006/relationships/tags" Target="../tags/tag2.xml"/><Relationship Id="rId2"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tags" Target="../tags/tag6.xml"/><Relationship Id="rId4" Type="http://schemas.openxmlformats.org/officeDocument/2006/relationships/tags" Target="../tags/tag7.xml"/><Relationship Id="rId5" Type="http://schemas.openxmlformats.org/officeDocument/2006/relationships/tags" Target="../tags/tag8.xml"/><Relationship Id="rId6" Type="http://schemas.openxmlformats.org/officeDocument/2006/relationships/tags" Target="../tags/tag9.xml"/><Relationship Id="rId7" Type="http://schemas.openxmlformats.org/officeDocument/2006/relationships/slideLayout" Target="../slideLayouts/slideLayout1.xml"/><Relationship Id="rId8" Type="http://schemas.openxmlformats.org/officeDocument/2006/relationships/notesSlide" Target="../notesSlides/notesSlide4.xml"/><Relationship Id="rId9" Type="http://schemas.openxmlformats.org/officeDocument/2006/relationships/chart" Target="../charts/chart2.xml"/><Relationship Id="rId10" Type="http://schemas.openxmlformats.org/officeDocument/2006/relationships/chart" Target="../charts/chart3.xml"/><Relationship Id="rId1" Type="http://schemas.openxmlformats.org/officeDocument/2006/relationships/tags" Target="../tags/tag4.xml"/><Relationship Id="rId2"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5.xml"/><Relationship Id="rId5" Type="http://schemas.openxmlformats.org/officeDocument/2006/relationships/chart" Target="../charts/chart4.xml"/><Relationship Id="rId1" Type="http://schemas.openxmlformats.org/officeDocument/2006/relationships/tags" Target="../tags/tag10.xml"/><Relationship Id="rId2"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6.xml"/><Relationship Id="rId5" Type="http://schemas.openxmlformats.org/officeDocument/2006/relationships/chart" Target="../charts/chart5.xml"/><Relationship Id="rId1" Type="http://schemas.openxmlformats.org/officeDocument/2006/relationships/tags" Target="../tags/tag12.xml"/><Relationship Id="rId2" Type="http://schemas.openxmlformats.org/officeDocument/2006/relationships/tags" Target="../tags/tag1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7.xml"/><Relationship Id="rId5" Type="http://schemas.openxmlformats.org/officeDocument/2006/relationships/chart" Target="../charts/chart6.xml"/><Relationship Id="rId1" Type="http://schemas.openxmlformats.org/officeDocument/2006/relationships/tags" Target="../tags/tag14.xml"/><Relationship Id="rId2" Type="http://schemas.openxmlformats.org/officeDocument/2006/relationships/tags" Target="../tags/tag15.xml"/></Relationships>
</file>

<file path=ppt/slides/_rels/slide8.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slideLayout" Target="../slideLayouts/slideLayout1.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9.xml"/><Relationship Id="rId5" Type="http://schemas.openxmlformats.org/officeDocument/2006/relationships/chart" Target="../charts/chart7.xml"/><Relationship Id="rId1" Type="http://schemas.openxmlformats.org/officeDocument/2006/relationships/tags" Target="../tags/tag17.xml"/><Relationship Id="rId2"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449660" y="4871482"/>
            <a:ext cx="7434708" cy="861774"/>
          </a:xfrm>
          <a:prstGeom prst="rect">
            <a:avLst/>
          </a:prstGeom>
          <a:ln>
            <a:noFill/>
          </a:ln>
        </p:spPr>
        <p:txBody>
          <a:bodyPr wrap="square">
            <a:spAutoFit/>
          </a:bodyPr>
          <a:lstStyle/>
          <a:p>
            <a:endParaRPr lang="en-US" b="1" dirty="0" smtClean="0">
              <a:solidFill>
                <a:srgbClr val="525252"/>
              </a:solidFill>
              <a:latin typeface="Arial" pitchFamily="34" charset="0"/>
            </a:endParaRPr>
          </a:p>
          <a:p>
            <a:r>
              <a:rPr lang="en-US" sz="1600" b="1" dirty="0" smtClean="0">
                <a:solidFill>
                  <a:srgbClr val="525252"/>
                </a:solidFill>
                <a:latin typeface="Arial" pitchFamily="34" charset="0"/>
              </a:rPr>
              <a:t>His Highness Muhammad Sanusi II, Emir of Kano</a:t>
            </a:r>
          </a:p>
          <a:p>
            <a:r>
              <a:rPr lang="en-US" sz="1600" dirty="0" smtClean="0">
                <a:solidFill>
                  <a:srgbClr val="525252"/>
                </a:solidFill>
                <a:latin typeface="Arial" pitchFamily="34" charset="0"/>
              </a:rPr>
              <a:t>2</a:t>
            </a:r>
            <a:r>
              <a:rPr lang="en-US" sz="1600" baseline="30000" dirty="0" smtClean="0">
                <a:solidFill>
                  <a:srgbClr val="525252"/>
                </a:solidFill>
                <a:latin typeface="Arial" pitchFamily="34" charset="0"/>
              </a:rPr>
              <a:t>nd</a:t>
            </a:r>
            <a:r>
              <a:rPr lang="en-US" sz="1600" dirty="0" smtClean="0">
                <a:solidFill>
                  <a:srgbClr val="525252"/>
                </a:solidFill>
                <a:latin typeface="Arial" pitchFamily="34" charset="0"/>
              </a:rPr>
              <a:t> December 2016</a:t>
            </a:r>
            <a:endParaRPr lang="en-US" sz="1600" b="1" dirty="0" smtClean="0">
              <a:solidFill>
                <a:srgbClr val="525252"/>
              </a:solidFill>
              <a:latin typeface="Arial" pitchFamily="34" charset="0"/>
            </a:endParaRPr>
          </a:p>
        </p:txBody>
      </p:sp>
      <p:pic>
        <p:nvPicPr>
          <p:cNvPr id="10242" name="Picture 2" descr="https://upload.wikimedia.org/wikipedia/commons/thumb/8/86/Locator_map_of_Nigeria_in_Africa.svg/2000px-Locator_map_of_Nigeria_in_Africa.svg.png"/>
          <p:cNvPicPr>
            <a:picLocks noChangeAspect="1" noChangeArrowheads="1"/>
          </p:cNvPicPr>
          <p:nvPr/>
        </p:nvPicPr>
        <p:blipFill>
          <a:blip r:embed="rId3" cstate="print"/>
          <a:srcRect/>
          <a:stretch>
            <a:fillRect/>
          </a:stretch>
        </p:blipFill>
        <p:spPr bwMode="auto">
          <a:xfrm>
            <a:off x="467544" y="1340768"/>
            <a:ext cx="1988840" cy="1988840"/>
          </a:xfrm>
          <a:prstGeom prst="rect">
            <a:avLst/>
          </a:prstGeom>
          <a:noFill/>
        </p:spPr>
      </p:pic>
      <p:sp>
        <p:nvSpPr>
          <p:cNvPr id="4" name="Rectangle 3"/>
          <p:cNvSpPr/>
          <p:nvPr/>
        </p:nvSpPr>
        <p:spPr>
          <a:xfrm>
            <a:off x="449660" y="3509134"/>
            <a:ext cx="7434708" cy="1384995"/>
          </a:xfrm>
          <a:prstGeom prst="rect">
            <a:avLst/>
          </a:prstGeom>
          <a:ln>
            <a:noFill/>
          </a:ln>
        </p:spPr>
        <p:txBody>
          <a:bodyPr wrap="square">
            <a:spAutoFit/>
          </a:bodyPr>
          <a:lstStyle/>
          <a:p>
            <a:r>
              <a:rPr lang="en-US" sz="3200" b="1" dirty="0" smtClean="0">
                <a:solidFill>
                  <a:srgbClr val="525252"/>
                </a:solidFill>
                <a:latin typeface="Arial" pitchFamily="34" charset="0"/>
              </a:rPr>
              <a:t>Nigeria </a:t>
            </a:r>
          </a:p>
          <a:p>
            <a:r>
              <a:rPr lang="en-US" b="1" dirty="0" smtClean="0">
                <a:solidFill>
                  <a:schemeClr val="accent2">
                    <a:lumMod val="75000"/>
                  </a:schemeClr>
                </a:solidFill>
                <a:latin typeface="Arial" pitchFamily="34" charset="0"/>
              </a:rPr>
              <a:t>A Plan to Restore Confidence, Direction &amp; Growth</a:t>
            </a:r>
          </a:p>
          <a:p>
            <a:r>
              <a:rPr lang="en-US" sz="1600" dirty="0" smtClean="0">
                <a:solidFill>
                  <a:srgbClr val="525252"/>
                </a:solidFill>
                <a:latin typeface="Arial" pitchFamily="34" charset="0"/>
              </a:rPr>
              <a:t>Savannah Centre for Diplomacy, Democracy &amp; Development – Abuja</a:t>
            </a:r>
          </a:p>
          <a:p>
            <a:endParaRPr lang="en-US" dirty="0">
              <a:solidFill>
                <a:srgbClr val="525252"/>
              </a:solidFill>
              <a:latin typeface="Arial" pitchFamily="34" charset="0"/>
            </a:endParaRPr>
          </a:p>
        </p:txBody>
      </p:sp>
    </p:spTree>
    <p:extLst>
      <p:ext uri="{BB962C8B-B14F-4D97-AF65-F5344CB8AC3E}">
        <p14:creationId xmlns:p14="http://schemas.microsoft.com/office/powerpoint/2010/main" val="42394593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Problems With the Current Policy Agenda</a:t>
            </a:r>
          </a:p>
          <a:p>
            <a:r>
              <a:rPr lang="en-GB" sz="1600" dirty="0" smtClean="0">
                <a:solidFill>
                  <a:srgbClr val="525252"/>
                </a:solidFill>
                <a:latin typeface="Arial" pitchFamily="34" charset="0"/>
              </a:rPr>
              <a:t>Part I: The limits of fiscal stimulus (cont’d)</a:t>
            </a:r>
          </a:p>
        </p:txBody>
      </p:sp>
      <p:sp>
        <p:nvSpPr>
          <p:cNvPr id="6" name="2039315831.625403.125165.6251"/>
          <p:cNvSpPr>
            <a:spLocks noChangeArrowheads="1"/>
          </p:cNvSpPr>
          <p:nvPr>
            <p:custDataLst>
              <p:tags r:id="rId1"/>
            </p:custDataLst>
          </p:nvPr>
        </p:nvSpPr>
        <p:spPr bwMode="gray">
          <a:xfrm>
            <a:off x="467544" y="1520788"/>
            <a:ext cx="1819450" cy="4212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Even if the government managed to increase revenue significantly, it would still need re-prioritise spending towards </a:t>
            </a:r>
            <a:r>
              <a:rPr lang="en-GB" sz="1100" dirty="0" err="1" smtClean="0">
                <a:latin typeface="Arial" pitchFamily="34" charset="0"/>
                <a:cs typeface="Arial" pitchFamily="34" charset="0"/>
              </a:rPr>
              <a:t>capex</a:t>
            </a:r>
            <a:r>
              <a:rPr lang="en-GB" sz="1100" dirty="0" smtClean="0">
                <a:latin typeface="Arial" pitchFamily="34" charset="0"/>
                <a:cs typeface="Arial" pitchFamily="34" charset="0"/>
              </a:rPr>
              <a:t>.</a:t>
            </a:r>
          </a:p>
          <a:p>
            <a:pPr marL="0" lvl="1"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Across all 3 levels of government, Nigeria collected just US$117 per capita in 2015, and invested US$17. Kenya, with half of Nigeria’s level of wealth on paper, collected almost twice as much in taxes and invested over 7x as much.</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If Nigeria is going to adopt an investment-driven model, it cannot rely on the public sector alone.</a:t>
            </a: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graphicFrame>
        <p:nvGraphicFramePr>
          <p:cNvPr id="5" name="Table 4"/>
          <p:cNvGraphicFramePr>
            <a:graphicFrameLocks noGrp="1"/>
          </p:cNvGraphicFramePr>
          <p:nvPr/>
        </p:nvGraphicFramePr>
        <p:xfrm>
          <a:off x="2555776" y="1466775"/>
          <a:ext cx="6093502" cy="2772315"/>
        </p:xfrm>
        <a:graphic>
          <a:graphicData uri="http://schemas.openxmlformats.org/drawingml/2006/table">
            <a:tbl>
              <a:tblPr/>
              <a:tblGrid>
                <a:gridCol w="116789"/>
                <a:gridCol w="817527"/>
                <a:gridCol w="1602939"/>
                <a:gridCol w="1602939"/>
                <a:gridCol w="1856956"/>
                <a:gridCol w="96352"/>
              </a:tblGrid>
              <a:tr h="162515">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GB" sz="1000" b="0" i="0" u="none" strike="noStrike" dirty="0">
                          <a:solidFill>
                            <a:srgbClr val="000000"/>
                          </a:solidFill>
                          <a:latin typeface="Arial"/>
                        </a:rPr>
                        <a:t>GDP/Capita</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GB" sz="1000" b="0" i="0" u="none" strike="noStrike" dirty="0">
                          <a:solidFill>
                            <a:srgbClr val="000000"/>
                          </a:solidFill>
                          <a:latin typeface="Arial"/>
                        </a:rPr>
                        <a:t>Tax Revenues/Capita</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GB" sz="1000" b="0" i="0" u="none" strike="noStrike" dirty="0">
                          <a:solidFill>
                            <a:srgbClr val="000000"/>
                          </a:solidFill>
                          <a:latin typeface="Arial"/>
                        </a:rPr>
                        <a:t>Development Spending/Capita</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7207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000" b="0" i="0" u="none" strike="noStrike">
                          <a:solidFill>
                            <a:srgbClr val="000000"/>
                          </a:solidFill>
                          <a:latin typeface="Arial"/>
                        </a:rPr>
                        <a:t>US$ (nominal)</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000" b="0" i="0" u="none" strike="noStrike" dirty="0">
                          <a:solidFill>
                            <a:srgbClr val="000000"/>
                          </a:solidFill>
                          <a:latin typeface="Arial"/>
                        </a:rPr>
                        <a:t>US$ (nominal)</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000" b="0" i="0" u="none" strike="noStrike" dirty="0">
                          <a:solidFill>
                            <a:srgbClr val="000000"/>
                          </a:solidFill>
                          <a:latin typeface="Arial"/>
                        </a:rPr>
                        <a:t>US$ (nominal)</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l" fontAlgn="b"/>
                      <a:r>
                        <a:rPr lang="en-GB" sz="1000" b="0" i="0" u="none" strike="noStrike" dirty="0">
                          <a:solidFill>
                            <a:srgbClr val="000000"/>
                          </a:solidFill>
                          <a:latin typeface="Arial"/>
                        </a:rPr>
                        <a:t>Angola</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fontAlgn="b"/>
                      <a:r>
                        <a:rPr lang="en-GB" sz="1000" b="0" i="0" u="none" strike="noStrike">
                          <a:solidFill>
                            <a:srgbClr val="000000"/>
                          </a:solidFill>
                          <a:latin typeface="Arial"/>
                        </a:rPr>
                        <a:t>4,100</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fontAlgn="b"/>
                      <a:r>
                        <a:rPr lang="en-GB" sz="1000" b="0" i="0" u="none" strike="noStrike">
                          <a:solidFill>
                            <a:srgbClr val="000000"/>
                          </a:solidFill>
                          <a:latin typeface="Arial"/>
                        </a:rPr>
                        <a:t>1,012</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fontAlgn="b"/>
                      <a:r>
                        <a:rPr lang="en-GB" sz="1000" b="0" i="0" u="none" strike="noStrike">
                          <a:solidFill>
                            <a:srgbClr val="000000"/>
                          </a:solidFill>
                          <a:latin typeface="Arial"/>
                        </a:rPr>
                        <a:t>276</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dirty="0">
                          <a:solidFill>
                            <a:srgbClr val="000000"/>
                          </a:solidFill>
                          <a:latin typeface="Arial"/>
                        </a:rPr>
                        <a:t>Botswana</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6,041</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a:solidFill>
                            <a:srgbClr val="000000"/>
                          </a:solidFill>
                          <a:latin typeface="Arial"/>
                        </a:rPr>
                        <a:t>2,702</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a:solidFill>
                            <a:srgbClr val="000000"/>
                          </a:solidFill>
                          <a:latin typeface="Arial"/>
                        </a:rPr>
                        <a:t>684</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Côte d'Ivoire</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1,315</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211</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a:solidFill>
                            <a:srgbClr val="000000"/>
                          </a:solidFill>
                          <a:latin typeface="Arial"/>
                        </a:rPr>
                        <a:t>89</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a:solidFill>
                            <a:srgbClr val="000000"/>
                          </a:solidFill>
                          <a:latin typeface="Arial"/>
                        </a:rPr>
                        <a:t>Egypt</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3,740</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438</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a:solidFill>
                            <a:srgbClr val="000000"/>
                          </a:solidFill>
                          <a:latin typeface="Arial"/>
                        </a:rPr>
                        <a:t>89</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Ethiopia</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a:solidFill>
                            <a:srgbClr val="000000"/>
                          </a:solidFill>
                          <a:latin typeface="Arial"/>
                        </a:rPr>
                        <a:t>687</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101</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a:solidFill>
                            <a:srgbClr val="000000"/>
                          </a:solidFill>
                          <a:latin typeface="Arial"/>
                        </a:rPr>
                        <a:t>82</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a:solidFill>
                            <a:srgbClr val="000000"/>
                          </a:solidFill>
                          <a:latin typeface="Arial"/>
                        </a:rPr>
                        <a:t>Ghana</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a:solidFill>
                            <a:srgbClr val="000000"/>
                          </a:solidFill>
                          <a:latin typeface="Arial"/>
                        </a:rPr>
                        <a:t>1,340</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239</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58</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chemeClr val="accent2">
                        <a:lumMod val="60000"/>
                        <a:lumOff val="40000"/>
                      </a:schemeClr>
                    </a:solidFill>
                  </a:tcPr>
                </a:tc>
                <a:tc>
                  <a:txBody>
                    <a:bodyPr/>
                    <a:lstStyle/>
                    <a:p>
                      <a:pPr algn="l" fontAlgn="b"/>
                      <a:r>
                        <a:rPr lang="en-GB" sz="1000" b="1" i="0" u="none" strike="noStrike" dirty="0">
                          <a:solidFill>
                            <a:srgbClr val="000000"/>
                          </a:solidFill>
                          <a:latin typeface="Arial"/>
                        </a:rPr>
                        <a:t>Kenya</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dirty="0">
                          <a:solidFill>
                            <a:srgbClr val="000000"/>
                          </a:solidFill>
                          <a:latin typeface="Arial"/>
                        </a:rPr>
                        <a:t>1,388</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a:solidFill>
                            <a:srgbClr val="000000"/>
                          </a:solidFill>
                          <a:latin typeface="Arial"/>
                        </a:rPr>
                        <a:t>232</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dirty="0">
                          <a:solidFill>
                            <a:srgbClr val="000000"/>
                          </a:solidFill>
                          <a:latin typeface="Arial"/>
                        </a:rPr>
                        <a:t>129</a:t>
                      </a:r>
                    </a:p>
                  </a:txBody>
                  <a:tcPr marL="0" marR="0" marT="0" marB="0" anchor="b">
                    <a:lnL>
                      <a:noFill/>
                    </a:lnL>
                    <a:lnR>
                      <a:noFill/>
                    </a:lnR>
                    <a:lnT>
                      <a:noFill/>
                    </a:lnT>
                    <a:lnB>
                      <a:noFill/>
                    </a:lnB>
                    <a:solidFill>
                      <a:schemeClr val="accent2">
                        <a:lumMod val="60000"/>
                        <a:lumOff val="40000"/>
                      </a:schemeClr>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chemeClr val="accent2">
                        <a:lumMod val="60000"/>
                        <a:lumOff val="40000"/>
                      </a:schemeClr>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a:solidFill>
                            <a:srgbClr val="000000"/>
                          </a:solidFill>
                          <a:latin typeface="Arial"/>
                        </a:rPr>
                        <a:t>Mauritius</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9,218</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1,738</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194</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Morocco</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3,079</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559</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169</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chemeClr val="accent2">
                        <a:lumMod val="60000"/>
                        <a:lumOff val="40000"/>
                      </a:schemeClr>
                    </a:solidFill>
                  </a:tcPr>
                </a:tc>
                <a:tc>
                  <a:txBody>
                    <a:bodyPr/>
                    <a:lstStyle/>
                    <a:p>
                      <a:pPr algn="l" fontAlgn="b"/>
                      <a:r>
                        <a:rPr lang="en-GB" sz="1000" b="1" i="0" u="none" strike="noStrike" dirty="0">
                          <a:solidFill>
                            <a:srgbClr val="000000"/>
                          </a:solidFill>
                          <a:latin typeface="Arial"/>
                        </a:rPr>
                        <a:t>Nigeria</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a:solidFill>
                            <a:srgbClr val="000000"/>
                          </a:solidFill>
                          <a:latin typeface="Arial"/>
                        </a:rPr>
                        <a:t>2,743</a:t>
                      </a: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dirty="0" smtClean="0">
                          <a:solidFill>
                            <a:srgbClr val="000000"/>
                          </a:solidFill>
                          <a:latin typeface="Arial"/>
                        </a:rPr>
                        <a:t>117</a:t>
                      </a:r>
                      <a:endParaRPr lang="en-GB" sz="1000" b="1" i="0" u="none" strike="noStrike" dirty="0">
                        <a:solidFill>
                          <a:srgbClr val="000000"/>
                        </a:solidFill>
                        <a:latin typeface="Arial"/>
                      </a:endParaRPr>
                    </a:p>
                  </a:txBody>
                  <a:tcPr marL="0" marR="0" marT="0" marB="0" anchor="b">
                    <a:lnL>
                      <a:noFill/>
                    </a:lnL>
                    <a:lnR>
                      <a:noFill/>
                    </a:lnR>
                    <a:lnT>
                      <a:noFill/>
                    </a:lnT>
                    <a:lnB>
                      <a:noFill/>
                    </a:lnB>
                    <a:solidFill>
                      <a:schemeClr val="accent2">
                        <a:lumMod val="60000"/>
                        <a:lumOff val="40000"/>
                      </a:schemeClr>
                    </a:solidFill>
                  </a:tcPr>
                </a:tc>
                <a:tc>
                  <a:txBody>
                    <a:bodyPr/>
                    <a:lstStyle/>
                    <a:p>
                      <a:pPr algn="r" fontAlgn="b"/>
                      <a:r>
                        <a:rPr lang="en-GB" sz="1000" b="1" i="0" u="none" strike="noStrike" dirty="0" smtClean="0">
                          <a:solidFill>
                            <a:srgbClr val="000000"/>
                          </a:solidFill>
                          <a:latin typeface="Arial"/>
                        </a:rPr>
                        <a:t>17</a:t>
                      </a:r>
                      <a:endParaRPr lang="en-GB" sz="1000" b="1" i="0" u="none" strike="noStrike" dirty="0">
                        <a:solidFill>
                          <a:srgbClr val="000000"/>
                        </a:solidFill>
                        <a:latin typeface="Arial"/>
                      </a:endParaRPr>
                    </a:p>
                  </a:txBody>
                  <a:tcPr marL="0" marR="0" marT="0" marB="0" anchor="b">
                    <a:lnL>
                      <a:noFill/>
                    </a:lnL>
                    <a:lnR>
                      <a:noFill/>
                    </a:lnR>
                    <a:lnT>
                      <a:noFill/>
                    </a:lnT>
                    <a:lnB>
                      <a:noFill/>
                    </a:lnB>
                    <a:solidFill>
                      <a:schemeClr val="accent2">
                        <a:lumMod val="60000"/>
                        <a:lumOff val="40000"/>
                      </a:schemeClr>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chemeClr val="accent2">
                        <a:lumMod val="60000"/>
                        <a:lumOff val="40000"/>
                      </a:schemeClr>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Tanzania</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942</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119</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49</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1000" b="0" i="0" u="none" strike="noStrike">
                          <a:solidFill>
                            <a:srgbClr val="000000"/>
                          </a:solidFill>
                          <a:latin typeface="Arial"/>
                        </a:rPr>
                        <a:t>Uganda</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620</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85</a:t>
                      </a:r>
                    </a:p>
                  </a:txBody>
                  <a:tcPr marL="0" marR="0" marT="0" marB="0" anchor="b">
                    <a:lnL>
                      <a:noFill/>
                    </a:lnL>
                    <a:lnR>
                      <a:noFill/>
                    </a:lnR>
                    <a:lnT>
                      <a:noFill/>
                    </a:lnT>
                    <a:lnB>
                      <a:noFill/>
                    </a:lnB>
                    <a:solidFill>
                      <a:srgbClr val="FFFFFF"/>
                    </a:solidFill>
                  </a:tcPr>
                </a:tc>
                <a:tc>
                  <a:txBody>
                    <a:bodyPr/>
                    <a:lstStyle/>
                    <a:p>
                      <a:pPr algn="r" fontAlgn="b"/>
                      <a:r>
                        <a:rPr lang="en-GB" sz="1000" b="0" i="0" u="none" strike="noStrike" dirty="0">
                          <a:solidFill>
                            <a:srgbClr val="000000"/>
                          </a:solidFill>
                          <a:latin typeface="Arial"/>
                        </a:rPr>
                        <a:t>43</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c>
                  <a:txBody>
                    <a:bodyPr/>
                    <a:lstStyle/>
                    <a:p>
                      <a:pPr algn="l" fontAlgn="b"/>
                      <a:r>
                        <a:rPr lang="en-GB" sz="1000" b="0" i="0" u="none" strike="noStrike">
                          <a:solidFill>
                            <a:srgbClr val="000000"/>
                          </a:solidFill>
                          <a:latin typeface="Arial"/>
                        </a:rPr>
                        <a:t>Zambia</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a:solidFill>
                            <a:srgbClr val="000000"/>
                          </a:solidFill>
                          <a:latin typeface="Arial"/>
                        </a:rPr>
                        <a:t>1,350</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172</a:t>
                      </a:r>
                    </a:p>
                  </a:txBody>
                  <a:tcPr marL="0" marR="0" marT="0" marB="0" anchor="b">
                    <a:lnL>
                      <a:noFill/>
                    </a:lnL>
                    <a:lnR>
                      <a:noFill/>
                    </a:lnR>
                    <a:lnT>
                      <a:noFill/>
                    </a:lnT>
                    <a:lnB>
                      <a:noFill/>
                    </a:lnB>
                    <a:solidFill>
                      <a:srgbClr val="D8D8D8"/>
                    </a:solidFill>
                  </a:tcPr>
                </a:tc>
                <a:tc>
                  <a:txBody>
                    <a:bodyPr/>
                    <a:lstStyle/>
                    <a:p>
                      <a:pPr algn="r" fontAlgn="b"/>
                      <a:r>
                        <a:rPr lang="en-GB" sz="1000" b="0" i="0" u="none" strike="noStrike" dirty="0">
                          <a:solidFill>
                            <a:srgbClr val="000000"/>
                          </a:solidFill>
                          <a:latin typeface="Arial"/>
                        </a:rPr>
                        <a:t>79</a:t>
                      </a:r>
                    </a:p>
                  </a:txBody>
                  <a:tcPr marL="0" marR="0" marT="0" marB="0" anchor="b">
                    <a:lnL>
                      <a:noFill/>
                    </a:lnL>
                    <a:lnR>
                      <a:noFill/>
                    </a:lnR>
                    <a:lnT>
                      <a:noFill/>
                    </a:lnT>
                    <a:lnB>
                      <a:noFill/>
                    </a:lnB>
                    <a:solidFill>
                      <a:srgbClr val="D8D8D8"/>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D8D8D8"/>
                    </a:solidFill>
                  </a:tcPr>
                </a:tc>
              </a:tr>
              <a:tr h="162515">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n-GB" sz="900" b="0" i="0" u="none" strike="noStrike" dirty="0">
                          <a:solidFill>
                            <a:srgbClr val="000000"/>
                          </a:solidFill>
                          <a:latin typeface="Arial"/>
                        </a:rPr>
                        <a:t> </a:t>
                      </a:r>
                    </a:p>
                  </a:txBody>
                  <a:tcPr marL="0" marR="0" marT="0" marB="0" anchor="b">
                    <a:lnL>
                      <a:noFill/>
                    </a:lnL>
                    <a:lnR>
                      <a:noFill/>
                    </a:lnR>
                    <a:lnT>
                      <a:noFill/>
                    </a:lnT>
                    <a:lnB>
                      <a:noFill/>
                    </a:lnB>
                    <a:solidFill>
                      <a:srgbClr val="FFFFFF"/>
                    </a:solidFill>
                  </a:tcPr>
                </a:tc>
              </a:tr>
            </a:tbl>
          </a:graphicData>
        </a:graphic>
      </p:graphicFrame>
      <p:sp>
        <p:nvSpPr>
          <p:cNvPr id="8" name="Rectangle 7"/>
          <p:cNvSpPr>
            <a:spLocks noChangeAspect="1"/>
          </p:cNvSpPr>
          <p:nvPr/>
        </p:nvSpPr>
        <p:spPr>
          <a:xfrm>
            <a:off x="2483768" y="1412776"/>
            <a:ext cx="6237520" cy="2826314"/>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483768" y="4239090"/>
            <a:ext cx="4950550"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IMF WEO, National central banks, </a:t>
            </a:r>
            <a:r>
              <a:rPr lang="en-GB" sz="1000" dirty="0" err="1" smtClean="0">
                <a:solidFill>
                  <a:srgbClr val="000000"/>
                </a:solidFill>
                <a:latin typeface="Arial" pitchFamily="34" charset="0"/>
                <a:cs typeface="Arial" pitchFamily="34" charset="0"/>
              </a:rPr>
              <a:t>Haver</a:t>
            </a:r>
            <a:endParaRPr lang="en-GB" sz="1000" dirty="0">
              <a:solidFill>
                <a:srgbClr val="000000"/>
              </a:solidFill>
              <a:latin typeface="Arial" pitchFamily="34" charset="0"/>
              <a:cs typeface="Arial" pitchFamily="34" charset="0"/>
            </a:endParaRP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10</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Problems With the Current Policy Agenda</a:t>
            </a:r>
          </a:p>
          <a:p>
            <a:r>
              <a:rPr lang="en-GB" sz="1600" dirty="0" smtClean="0">
                <a:solidFill>
                  <a:srgbClr val="525252"/>
                </a:solidFill>
                <a:latin typeface="Arial" pitchFamily="34" charset="0"/>
              </a:rPr>
              <a:t>Part </a:t>
            </a:r>
            <a:r>
              <a:rPr lang="en-GB" sz="1600" dirty="0">
                <a:solidFill>
                  <a:srgbClr val="525252"/>
                </a:solidFill>
                <a:latin typeface="Arial" pitchFamily="34" charset="0"/>
              </a:rPr>
              <a:t>II: </a:t>
            </a:r>
            <a:r>
              <a:rPr lang="en-GB" sz="1600" dirty="0" smtClean="0">
                <a:solidFill>
                  <a:srgbClr val="525252"/>
                </a:solidFill>
                <a:latin typeface="Arial" pitchFamily="34" charset="0"/>
              </a:rPr>
              <a:t>the FX regime</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304764"/>
            <a:ext cx="1819450" cy="4932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Nigeria introduced bold FX reforms in the summer of 2016, and then completely failed to implement them. The gap between design and implementation has ruined credibility.</a:t>
            </a:r>
          </a:p>
          <a:p>
            <a:pPr marL="0" lvl="1"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After announcing a (managed) flotation of the naira in June, the CBN instead implemented a hard peg (at a lower level).  </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FX market is now split into 4 different segments: the CBN rate (N305/US$), FMDQ (N315/US$, but not printed since 28 Nov), NIFEX (N315/US$) and the black market rate (N480/US$).</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black market rate is the only segment with any real price discovery, and hence perceptions of “fair value” are high-jacked by where this market trades.</a:t>
            </a: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Bloomberg, </a:t>
            </a:r>
            <a:r>
              <a:rPr lang="en-GB" sz="1000" dirty="0" err="1" smtClean="0">
                <a:solidFill>
                  <a:srgbClr val="000000"/>
                </a:solidFill>
                <a:latin typeface="Arial" pitchFamily="34" charset="0"/>
                <a:cs typeface="Arial" pitchFamily="34" charset="0"/>
              </a:rPr>
              <a:t>AbokiFX</a:t>
            </a:r>
            <a:endParaRPr lang="en-GB" sz="1000" dirty="0">
              <a:solidFill>
                <a:srgbClr val="000000"/>
              </a:solidFill>
              <a:latin typeface="Arial" pitchFamily="34" charset="0"/>
              <a:cs typeface="Arial" pitchFamily="34" charset="0"/>
            </a:endParaRP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11</a:t>
            </a:fld>
            <a:endParaRPr lang="en-GB" sz="1200" dirty="0">
              <a:solidFill>
                <a:schemeClr val="tx1">
                  <a:tint val="75000"/>
                </a:schemeClr>
              </a:solidFill>
            </a:endParaRPr>
          </a:p>
        </p:txBody>
      </p:sp>
      <p:pic>
        <p:nvPicPr>
          <p:cNvPr id="2" name="Picture 1"/>
          <p:cNvPicPr>
            <a:picLocks noChangeAspect="1"/>
          </p:cNvPicPr>
          <p:nvPr/>
        </p:nvPicPr>
        <p:blipFill>
          <a:blip r:embed="rId5"/>
          <a:stretch>
            <a:fillRect/>
          </a:stretch>
        </p:blipFill>
        <p:spPr>
          <a:xfrm>
            <a:off x="2627784" y="1439664"/>
            <a:ext cx="5976664" cy="4365600"/>
          </a:xfrm>
          <a:prstGeom prst="rect">
            <a:avLst/>
          </a:prstGeom>
        </p:spPr>
      </p:pic>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Problems With the Current Policy Agenda</a:t>
            </a:r>
          </a:p>
          <a:p>
            <a:r>
              <a:rPr lang="en-GB" sz="1600" dirty="0" smtClean="0">
                <a:solidFill>
                  <a:srgbClr val="525252"/>
                </a:solidFill>
                <a:latin typeface="Arial" pitchFamily="34" charset="0"/>
              </a:rPr>
              <a:t>Part II: the FX regime (cont’d)</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520788"/>
            <a:ext cx="1819450" cy="4644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b="1" dirty="0" smtClean="0">
                <a:latin typeface="Arial" pitchFamily="34" charset="0"/>
                <a:cs typeface="Arial" pitchFamily="34" charset="0"/>
              </a:rPr>
              <a:t>“Fair value” of the naira is not the issue. </a:t>
            </a:r>
            <a:r>
              <a:rPr lang="en-GB" sz="1100" dirty="0" smtClean="0">
                <a:latin typeface="Arial" pitchFamily="34" charset="0"/>
                <a:cs typeface="Arial" pitchFamily="34" charset="0"/>
              </a:rPr>
              <a:t>The current crisis of confidence in NGN/US$ comes from a lack of transparency and functionality. </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On a trade and inflation weighted basis, the naira has gone from one of the most over-valued currencies in the world to one that is now </a:t>
            </a:r>
            <a:r>
              <a:rPr lang="en-GB" sz="1100" i="1" dirty="0" smtClean="0">
                <a:latin typeface="Arial" pitchFamily="34" charset="0"/>
                <a:cs typeface="Arial" pitchFamily="34" charset="0"/>
              </a:rPr>
              <a:t>under</a:t>
            </a:r>
            <a:r>
              <a:rPr lang="en-GB" sz="1100" dirty="0" smtClean="0">
                <a:latin typeface="Arial" pitchFamily="34" charset="0"/>
                <a:cs typeface="Arial" pitchFamily="34" charset="0"/>
              </a:rPr>
              <a:t> valued.</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This suggest that Nigeria is comparatively cheap – and indeed much cheaper than many countries with a long history of attracting capital from abroad.</a:t>
            </a: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a:t>
            </a:r>
            <a:r>
              <a:rPr lang="en-GB" sz="1000" dirty="0" err="1" smtClean="0">
                <a:solidFill>
                  <a:srgbClr val="000000"/>
                </a:solidFill>
                <a:latin typeface="Arial" pitchFamily="34" charset="0"/>
                <a:cs typeface="Arial" pitchFamily="34" charset="0"/>
              </a:rPr>
              <a:t>Bruegel</a:t>
            </a:r>
            <a:r>
              <a:rPr lang="en-GB" sz="1000" dirty="0" smtClean="0">
                <a:solidFill>
                  <a:srgbClr val="000000"/>
                </a:solidFill>
                <a:latin typeface="Arial" pitchFamily="34" charset="0"/>
                <a:cs typeface="Arial" pitchFamily="34" charset="0"/>
              </a:rPr>
              <a:t>, Bloomberg</a:t>
            </a:r>
            <a:endParaRPr lang="en-GB" sz="1000" dirty="0">
              <a:solidFill>
                <a:srgbClr val="000000"/>
              </a:solidFill>
              <a:latin typeface="Arial" pitchFamily="34" charset="0"/>
              <a:cs typeface="Arial" pitchFamily="34" charset="0"/>
            </a:endParaRP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12</a:t>
            </a:fld>
            <a:endParaRPr lang="en-GB" sz="1200" dirty="0">
              <a:solidFill>
                <a:schemeClr val="tx1">
                  <a:tint val="75000"/>
                </a:schemeClr>
              </a:solidFill>
            </a:endParaRPr>
          </a:p>
        </p:txBody>
      </p:sp>
      <p:graphicFrame>
        <p:nvGraphicFramePr>
          <p:cNvPr id="10" name="Chart 9"/>
          <p:cNvGraphicFramePr>
            <a:graphicFrameLocks/>
          </p:cNvGraphicFramePr>
          <p:nvPr>
            <p:extLst>
              <p:ext uri="{D42A27DB-BD31-4B8C-83A1-F6EECF244321}">
                <p14:modId xmlns:p14="http://schemas.microsoft.com/office/powerpoint/2010/main" val="1502243866"/>
              </p:ext>
            </p:extLst>
          </p:nvPr>
        </p:nvGraphicFramePr>
        <p:xfrm>
          <a:off x="2483768" y="1340769"/>
          <a:ext cx="6237520" cy="453650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8073450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Mix</a:t>
            </a:r>
          </a:p>
          <a:p>
            <a:r>
              <a:rPr lang="en-GB" sz="1600" dirty="0">
                <a:solidFill>
                  <a:srgbClr val="525252"/>
                </a:solidFill>
                <a:latin typeface="Arial" pitchFamily="34" charset="0"/>
              </a:rPr>
              <a:t>Part II: the FX </a:t>
            </a:r>
            <a:r>
              <a:rPr lang="en-GB" sz="1600" dirty="0" smtClean="0">
                <a:solidFill>
                  <a:srgbClr val="525252"/>
                </a:solidFill>
                <a:latin typeface="Arial" pitchFamily="34" charset="0"/>
              </a:rPr>
              <a:t>regime (cont’d)</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520788"/>
            <a:ext cx="1819450" cy="4212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b="1" dirty="0" smtClean="0">
                <a:latin typeface="Arial" pitchFamily="34" charset="0"/>
                <a:cs typeface="Arial" pitchFamily="34" charset="0"/>
              </a:rPr>
              <a:t>Interest rates are not the issue. </a:t>
            </a:r>
            <a:r>
              <a:rPr lang="en-GB" sz="1100" dirty="0" smtClean="0">
                <a:latin typeface="Arial" pitchFamily="34" charset="0"/>
                <a:cs typeface="Arial" pitchFamily="34" charset="0"/>
              </a:rPr>
              <a:t>In tandem with its currency reforms, the CBN has restored positive real interest rates.</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changes have been dramatic: as recently as January, real interest rates were deeply negative in Nigeria.</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However, local currency returns are now among the most attractive in Africa, as well as the wider frontier universe.</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Under a more credible policy environment, this would help draw in capital from abroad, and incentivise locals with savings to keep their money onshore.</a:t>
            </a:r>
          </a:p>
          <a:p>
            <a:pPr marL="171450" lvl="1" indent="-171450"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a:t>
            </a:r>
            <a:r>
              <a:rPr lang="en-GB" sz="1000" dirty="0" err="1" smtClean="0">
                <a:solidFill>
                  <a:srgbClr val="000000"/>
                </a:solidFill>
                <a:latin typeface="Arial" pitchFamily="34" charset="0"/>
                <a:cs typeface="Arial" pitchFamily="34" charset="0"/>
              </a:rPr>
              <a:t>Haver</a:t>
            </a:r>
            <a:r>
              <a:rPr lang="en-GB" sz="1000" dirty="0" smtClean="0">
                <a:solidFill>
                  <a:srgbClr val="000000"/>
                </a:solidFill>
                <a:latin typeface="Arial" pitchFamily="34" charset="0"/>
                <a:cs typeface="Arial" pitchFamily="34" charset="0"/>
              </a:rPr>
              <a:t>, Bloomberg, Central banks</a:t>
            </a:r>
            <a:endParaRPr lang="en-GB" sz="1000" dirty="0">
              <a:solidFill>
                <a:srgbClr val="000000"/>
              </a:solidFill>
              <a:latin typeface="Arial" pitchFamily="34" charset="0"/>
              <a:cs typeface="Arial" pitchFamily="34" charset="0"/>
            </a:endParaRPr>
          </a:p>
        </p:txBody>
      </p:sp>
      <p:graphicFrame>
        <p:nvGraphicFramePr>
          <p:cNvPr id="9" name="Chart 8"/>
          <p:cNvGraphicFramePr/>
          <p:nvPr>
            <p:extLst>
              <p:ext uri="{D42A27DB-BD31-4B8C-83A1-F6EECF244321}">
                <p14:modId xmlns:p14="http://schemas.microsoft.com/office/powerpoint/2010/main" val="1094965877"/>
              </p:ext>
            </p:extLst>
          </p:nvPr>
        </p:nvGraphicFramePr>
        <p:xfrm>
          <a:off x="2555776" y="1421968"/>
          <a:ext cx="6165512" cy="4527312"/>
        </p:xfrm>
        <a:graphic>
          <a:graphicData uri="http://schemas.openxmlformats.org/drawingml/2006/chart">
            <c:chart xmlns:c="http://schemas.openxmlformats.org/drawingml/2006/chart" xmlns:r="http://schemas.openxmlformats.org/officeDocument/2006/relationships" r:id="rId5"/>
          </a:graphicData>
        </a:graphic>
      </p:graphicFrame>
      <p:sp>
        <p:nvSpPr>
          <p:cNvPr id="8"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13</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a:solidFill>
                  <a:srgbClr val="525252"/>
                </a:solidFill>
                <a:latin typeface="Arial" pitchFamily="34" charset="0"/>
              </a:rPr>
              <a:t>Problems With the Current Policy Mix</a:t>
            </a:r>
          </a:p>
          <a:p>
            <a:r>
              <a:rPr lang="en-GB" sz="1600" dirty="0">
                <a:solidFill>
                  <a:srgbClr val="525252"/>
                </a:solidFill>
                <a:latin typeface="Arial" pitchFamily="34" charset="0"/>
              </a:rPr>
              <a:t>Part II: the FX </a:t>
            </a:r>
            <a:r>
              <a:rPr lang="en-GB" sz="1600" dirty="0" smtClean="0">
                <a:solidFill>
                  <a:srgbClr val="525252"/>
                </a:solidFill>
                <a:latin typeface="Arial" pitchFamily="34" charset="0"/>
              </a:rPr>
              <a:t>regime (cont’d)</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78632" y="1408534"/>
            <a:ext cx="1819450" cy="4540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b="1" dirty="0" smtClean="0">
                <a:latin typeface="Arial" pitchFamily="34" charset="0"/>
                <a:cs typeface="Arial" pitchFamily="34" charset="0"/>
              </a:rPr>
              <a:t>Asset prices are not the issue</a:t>
            </a:r>
            <a:r>
              <a:rPr lang="en-GB" sz="1100" dirty="0" smtClean="0">
                <a:latin typeface="Arial" pitchFamily="34" charset="0"/>
                <a:cs typeface="Arial" pitchFamily="34" charset="0"/>
              </a:rPr>
              <a:t>. If anything they are exceeding attractive. Both P/B and P/E ratios are trading near record lows relative to their own 5-year range.</a:t>
            </a:r>
          </a:p>
          <a:p>
            <a:pPr marL="0" lvl="1"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At a time when Global (and many EM) stocks have rarely been more expensive, Nigerian stocks almost never been so cheap.</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picture looks particularly out of sync for banks, where the sector is trading on a 1-year forward P/B ratio 0.5x while sector-wide ROEs for H1 2016 were 16.5%.</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Why are the policies that keep things this way being allowed to continue?</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Bloomberg</a:t>
            </a:r>
            <a:endParaRPr lang="en-GB" sz="1000" dirty="0">
              <a:solidFill>
                <a:srgbClr val="000000"/>
              </a:solidFill>
              <a:latin typeface="Arial" pitchFamily="34" charset="0"/>
              <a:cs typeface="Arial" pitchFamily="34" charset="0"/>
            </a:endParaRPr>
          </a:p>
        </p:txBody>
      </p:sp>
      <p:graphicFrame>
        <p:nvGraphicFramePr>
          <p:cNvPr id="8" name="Chart 7"/>
          <p:cNvGraphicFramePr>
            <a:graphicFrameLocks noGrp="1"/>
          </p:cNvGraphicFramePr>
          <p:nvPr>
            <p:extLst>
              <p:ext uri="{D42A27DB-BD31-4B8C-83A1-F6EECF244321}">
                <p14:modId xmlns:p14="http://schemas.microsoft.com/office/powerpoint/2010/main" val="3602348012"/>
              </p:ext>
            </p:extLst>
          </p:nvPr>
        </p:nvGraphicFramePr>
        <p:xfrm>
          <a:off x="2555776" y="1401018"/>
          <a:ext cx="5832648" cy="4332238"/>
        </p:xfrm>
        <a:graphic>
          <a:graphicData uri="http://schemas.openxmlformats.org/drawingml/2006/chart">
            <c:chart xmlns:c="http://schemas.openxmlformats.org/drawingml/2006/chart" xmlns:r="http://schemas.openxmlformats.org/officeDocument/2006/relationships" r:id="rId5"/>
          </a:graphicData>
        </a:graphic>
      </p:graphicFrame>
      <p:sp>
        <p:nvSpPr>
          <p:cNvPr id="10"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14</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How Bad Policies Are Perpetuated</a:t>
            </a:r>
            <a:endParaRPr lang="en-GB" sz="2000" b="1" dirty="0">
              <a:solidFill>
                <a:srgbClr val="525252"/>
              </a:solidFill>
              <a:latin typeface="Arial" pitchFamily="34" charset="0"/>
            </a:endParaRPr>
          </a:p>
          <a:p>
            <a:r>
              <a:rPr lang="en-GB" sz="1600" dirty="0" smtClean="0">
                <a:solidFill>
                  <a:srgbClr val="525252"/>
                </a:solidFill>
                <a:latin typeface="Arial" pitchFamily="34" charset="0"/>
              </a:rPr>
              <a:t>The CBN-FGN Nexus</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78632" y="1408534"/>
            <a:ext cx="1819450" cy="4540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b="1" dirty="0" smtClean="0">
                <a:latin typeface="Arial" pitchFamily="34" charset="0"/>
                <a:cs typeface="Arial" pitchFamily="34" charset="0"/>
              </a:rPr>
              <a:t>The CBN-FGN relationship is no longer independent.</a:t>
            </a:r>
            <a:r>
              <a:rPr lang="en-GB" sz="1100" dirty="0" smtClean="0">
                <a:latin typeface="Arial" pitchFamily="34" charset="0"/>
                <a:cs typeface="Arial" pitchFamily="34" charset="0"/>
              </a:rPr>
              <a:t> </a:t>
            </a:r>
          </a:p>
          <a:p>
            <a:pPr marL="0" lvl="1"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In fact one could argue their relationship has become unhealthy. CBN claims on the FGN now top  N4.7trn – equal to almost 50% of the FGN’s total domestic debts. </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This is a clear violation of the Central Bank Act of 2007 (Section 38.2) which caps advances to the FGN at 5% of last year’s revenues. The overdrafts alone are equal to more than 10x that prescribed limit, and are growing every month.</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Has the CBN become the government’s lender of last – or first – resort?</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Central Bank of Nigeria</a:t>
            </a:r>
            <a:endParaRPr lang="en-GB" sz="1000" dirty="0">
              <a:solidFill>
                <a:srgbClr val="000000"/>
              </a:solidFill>
              <a:latin typeface="Arial" pitchFamily="34" charset="0"/>
              <a:cs typeface="Arial" pitchFamily="34" charset="0"/>
            </a:endParaRPr>
          </a:p>
        </p:txBody>
      </p:sp>
      <p:sp>
        <p:nvSpPr>
          <p:cNvPr id="10"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15</a:t>
            </a:fld>
            <a:endParaRPr lang="en-GB" sz="1200" dirty="0">
              <a:solidFill>
                <a:schemeClr val="tx1">
                  <a:tint val="75000"/>
                </a:schemeClr>
              </a:solidFill>
            </a:endParaRPr>
          </a:p>
        </p:txBody>
      </p:sp>
      <p:graphicFrame>
        <p:nvGraphicFramePr>
          <p:cNvPr id="16" name="Chart 15"/>
          <p:cNvGraphicFramePr>
            <a:graphicFrameLocks/>
          </p:cNvGraphicFramePr>
          <p:nvPr>
            <p:extLst>
              <p:ext uri="{D42A27DB-BD31-4B8C-83A1-F6EECF244321}">
                <p14:modId xmlns:p14="http://schemas.microsoft.com/office/powerpoint/2010/main" val="4169085661"/>
              </p:ext>
            </p:extLst>
          </p:nvPr>
        </p:nvGraphicFramePr>
        <p:xfrm>
          <a:off x="2568476" y="1408534"/>
          <a:ext cx="6035972" cy="439673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7335322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The Deepening Macro Risks</a:t>
            </a:r>
          </a:p>
          <a:p>
            <a:r>
              <a:rPr lang="en-GB" sz="1600" dirty="0" smtClean="0">
                <a:solidFill>
                  <a:srgbClr val="525252"/>
                </a:solidFill>
                <a:latin typeface="Arial" pitchFamily="34" charset="0"/>
              </a:rPr>
              <a:t>How policy gridlock is spilling over into the economy</a:t>
            </a:r>
          </a:p>
        </p:txBody>
      </p:sp>
      <p:sp>
        <p:nvSpPr>
          <p:cNvPr id="7" name="2039315831.625403.125165.6251"/>
          <p:cNvSpPr>
            <a:spLocks noChangeArrowheads="1"/>
          </p:cNvSpPr>
          <p:nvPr>
            <p:custDataLst>
              <p:tags r:id="rId1"/>
            </p:custDataLst>
          </p:nvPr>
        </p:nvSpPr>
        <p:spPr bwMode="gray">
          <a:xfrm>
            <a:off x="351260" y="4871766"/>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Without the right policies to encourage </a:t>
            </a:r>
            <a:r>
              <a:rPr lang="en-GB" sz="1100" b="1" dirty="0" smtClean="0">
                <a:latin typeface="Arial" pitchFamily="34" charset="0"/>
                <a:cs typeface="Arial" pitchFamily="34" charset="0"/>
              </a:rPr>
              <a:t>investment</a:t>
            </a:r>
            <a:r>
              <a:rPr lang="en-GB" sz="1100" dirty="0" smtClean="0">
                <a:latin typeface="Arial" pitchFamily="34" charset="0"/>
                <a:cs typeface="Arial" pitchFamily="34" charset="0"/>
              </a:rPr>
              <a:t> – which necessarily begin with the FX regime – growth is unlikely to recover and may even continue to fall.</a:t>
            </a:r>
          </a:p>
        </p:txBody>
      </p:sp>
      <p:sp>
        <p:nvSpPr>
          <p:cNvPr id="9" name="2039315831.625403.125165.6251"/>
          <p:cNvSpPr>
            <a:spLocks noChangeArrowheads="1"/>
          </p:cNvSpPr>
          <p:nvPr>
            <p:custDataLst>
              <p:tags r:id="rId2"/>
            </p:custDataLst>
          </p:nvPr>
        </p:nvSpPr>
        <p:spPr bwMode="gray">
          <a:xfrm>
            <a:off x="2555776" y="4871766"/>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In the absence of economic growth, the banking sector will find it hard to grow out of its </a:t>
            </a:r>
            <a:r>
              <a:rPr lang="en-GB" sz="1100" b="1" dirty="0" smtClean="0">
                <a:latin typeface="Arial" pitchFamily="34" charset="0"/>
                <a:cs typeface="Arial" pitchFamily="34" charset="0"/>
              </a:rPr>
              <a:t>asset quality </a:t>
            </a:r>
            <a:r>
              <a:rPr lang="en-GB" sz="1100" dirty="0" smtClean="0">
                <a:latin typeface="Arial" pitchFamily="34" charset="0"/>
                <a:cs typeface="Arial" pitchFamily="34" charset="0"/>
              </a:rPr>
              <a:t>issues, with NPLs already high and still rising.</a:t>
            </a:r>
          </a:p>
        </p:txBody>
      </p:sp>
      <p:sp>
        <p:nvSpPr>
          <p:cNvPr id="10" name="2039315831.625403.125165.6251"/>
          <p:cNvSpPr>
            <a:spLocks noChangeArrowheads="1"/>
          </p:cNvSpPr>
          <p:nvPr>
            <p:custDataLst>
              <p:tags r:id="rId3"/>
            </p:custDataLst>
          </p:nvPr>
        </p:nvSpPr>
        <p:spPr bwMode="gray">
          <a:xfrm>
            <a:off x="4738216" y="4882728"/>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Rising NPLs continue to erode banks’ capital, yet </a:t>
            </a:r>
            <a:r>
              <a:rPr lang="en-GB" sz="1100" b="1" dirty="0" smtClean="0">
                <a:latin typeface="Arial" pitchFamily="34" charset="0"/>
                <a:cs typeface="Arial" pitchFamily="34" charset="0"/>
              </a:rPr>
              <a:t>new capital </a:t>
            </a:r>
            <a:r>
              <a:rPr lang="en-GB" sz="1100" dirty="0" smtClean="0">
                <a:latin typeface="Arial" pitchFamily="34" charset="0"/>
                <a:cs typeface="Arial" pitchFamily="34" charset="0"/>
              </a:rPr>
              <a:t>is very difficult to raise when the FX regime deters all investment into Nigeria.</a:t>
            </a:r>
          </a:p>
          <a:p>
            <a:pPr marL="171450" lvl="1" indent="-171450" defTabSz="1019175">
              <a:buClr>
                <a:srgbClr val="042556"/>
              </a:buClr>
            </a:pPr>
            <a:r>
              <a:rPr lang="en-GB" sz="1100" dirty="0" smtClean="0">
                <a:solidFill>
                  <a:srgbClr val="C00000"/>
                </a:solidFill>
                <a:latin typeface="Arial" pitchFamily="34" charset="0"/>
                <a:cs typeface="Arial" pitchFamily="34" charset="0"/>
              </a:rPr>
              <a:t> </a:t>
            </a:r>
          </a:p>
        </p:txBody>
      </p:sp>
      <p:sp>
        <p:nvSpPr>
          <p:cNvPr id="11" name="Rectangle 10"/>
          <p:cNvSpPr>
            <a:spLocks noChangeAspect="1"/>
          </p:cNvSpPr>
          <p:nvPr/>
        </p:nvSpPr>
        <p:spPr>
          <a:xfrm>
            <a:off x="323528" y="1184559"/>
            <a:ext cx="8397760" cy="3411070"/>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12" name="1158.375226.7528.875154.8751"/>
          <p:cNvSpPr>
            <a:spLocks noChangeArrowheads="1"/>
          </p:cNvSpPr>
          <p:nvPr>
            <p:custDataLst>
              <p:tags r:id="rId4"/>
            </p:custDataLst>
          </p:nvPr>
        </p:nvSpPr>
        <p:spPr bwMode="gray">
          <a:xfrm>
            <a:off x="6933706" y="4614678"/>
            <a:ext cx="145471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CBN, NBS</a:t>
            </a:r>
            <a:endParaRPr lang="en-GB" sz="1000" dirty="0">
              <a:solidFill>
                <a:srgbClr val="000000"/>
              </a:solidFill>
              <a:latin typeface="Arial" pitchFamily="34" charset="0"/>
              <a:cs typeface="Arial" pitchFamily="34" charset="0"/>
            </a:endParaRPr>
          </a:p>
        </p:txBody>
      </p:sp>
      <p:sp>
        <p:nvSpPr>
          <p:cNvPr id="13"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16</a:t>
            </a:fld>
            <a:endParaRPr lang="en-GB" sz="1200" dirty="0">
              <a:solidFill>
                <a:schemeClr val="tx1">
                  <a:tint val="75000"/>
                </a:schemeClr>
              </a:solidFill>
            </a:endParaRPr>
          </a:p>
        </p:txBody>
      </p:sp>
      <p:graphicFrame>
        <p:nvGraphicFramePr>
          <p:cNvPr id="14" name="Chart 13"/>
          <p:cNvGraphicFramePr>
            <a:graphicFrameLocks/>
          </p:cNvGraphicFramePr>
          <p:nvPr>
            <p:extLst>
              <p:ext uri="{D42A27DB-BD31-4B8C-83A1-F6EECF244321}">
                <p14:modId xmlns:p14="http://schemas.microsoft.com/office/powerpoint/2010/main" val="1498190649"/>
              </p:ext>
            </p:extLst>
          </p:nvPr>
        </p:nvGraphicFramePr>
        <p:xfrm>
          <a:off x="4716016" y="1257584"/>
          <a:ext cx="3975432" cy="325153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5" name="Chart 14"/>
          <p:cNvGraphicFramePr>
            <a:graphicFrameLocks/>
          </p:cNvGraphicFramePr>
          <p:nvPr>
            <p:extLst>
              <p:ext uri="{D42A27DB-BD31-4B8C-83A1-F6EECF244321}">
                <p14:modId xmlns:p14="http://schemas.microsoft.com/office/powerpoint/2010/main" val="3036055872"/>
              </p:ext>
            </p:extLst>
          </p:nvPr>
        </p:nvGraphicFramePr>
        <p:xfrm>
          <a:off x="323528" y="1257584"/>
          <a:ext cx="4392488" cy="3251536"/>
        </p:xfrm>
        <a:graphic>
          <a:graphicData uri="http://schemas.openxmlformats.org/drawingml/2006/chart">
            <c:chart xmlns:c="http://schemas.openxmlformats.org/drawingml/2006/chart" xmlns:r="http://schemas.openxmlformats.org/officeDocument/2006/relationships" r:id="rId9"/>
          </a:graphicData>
        </a:graphic>
      </p:graphicFrame>
      <p:sp>
        <p:nvSpPr>
          <p:cNvPr id="16" name="2039315831.625403.125165.6251"/>
          <p:cNvSpPr>
            <a:spLocks noChangeArrowheads="1"/>
          </p:cNvSpPr>
          <p:nvPr>
            <p:custDataLst>
              <p:tags r:id="rId5"/>
            </p:custDataLst>
          </p:nvPr>
        </p:nvSpPr>
        <p:spPr bwMode="gray">
          <a:xfrm>
            <a:off x="6871998" y="4882728"/>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FGN and CBN lack the resources for AMCON 2.0, and through their policies are pushing the cost of resolving the banking crisis onto the </a:t>
            </a:r>
            <a:r>
              <a:rPr lang="en-GB" sz="1100" b="1" dirty="0" smtClean="0">
                <a:latin typeface="Arial" pitchFamily="34" charset="0"/>
                <a:cs typeface="Arial" pitchFamily="34" charset="0"/>
              </a:rPr>
              <a:t>household sector</a:t>
            </a:r>
            <a:r>
              <a:rPr lang="en-GB" sz="1100" dirty="0" smtClean="0">
                <a:latin typeface="Arial" pitchFamily="34" charset="0"/>
                <a:cs typeface="Arial" pitchFamily="34" charset="0"/>
              </a:rPr>
              <a:t>.</a:t>
            </a:r>
          </a:p>
          <a:p>
            <a:pPr marL="171450" lvl="1" indent="-171450" defTabSz="1019175">
              <a:buClr>
                <a:srgbClr val="042556"/>
              </a:buClr>
            </a:pPr>
            <a:r>
              <a:rPr lang="en-GB" sz="1100" dirty="0" smtClean="0">
                <a:solidFill>
                  <a:srgbClr val="C00000"/>
                </a:solidFill>
                <a:latin typeface="Arial" pitchFamily="34" charset="0"/>
                <a:cs typeface="Arial" pitchFamily="34" charset="0"/>
              </a:rPr>
              <a:t> </a:t>
            </a: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The Deepening Macro Risks</a:t>
            </a:r>
            <a:endParaRPr lang="en-GB" sz="2000" b="1" dirty="0">
              <a:solidFill>
                <a:srgbClr val="525252"/>
              </a:solidFill>
              <a:latin typeface="Arial" pitchFamily="34" charset="0"/>
            </a:endParaRPr>
          </a:p>
          <a:p>
            <a:r>
              <a:rPr lang="en-GB" sz="1600" dirty="0" smtClean="0">
                <a:solidFill>
                  <a:srgbClr val="525252"/>
                </a:solidFill>
                <a:latin typeface="Arial" pitchFamily="34" charset="0"/>
              </a:rPr>
              <a:t>Following in Egypt’s footstep’s?</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78632" y="1408534"/>
            <a:ext cx="1819450" cy="4945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a:latin typeface="Arial" pitchFamily="34" charset="0"/>
                <a:cs typeface="Arial" pitchFamily="34" charset="0"/>
              </a:rPr>
              <a:t>As a strategically important country in the geopolitics of the Middle East, </a:t>
            </a:r>
            <a:r>
              <a:rPr lang="en-GB" sz="1100" b="1" dirty="0">
                <a:latin typeface="Arial" pitchFamily="34" charset="0"/>
                <a:cs typeface="Arial" pitchFamily="34" charset="0"/>
              </a:rPr>
              <a:t>Egypt was able to resist market forces for years</a:t>
            </a:r>
            <a:r>
              <a:rPr lang="en-GB" sz="1100" dirty="0">
                <a:latin typeface="Arial" pitchFamily="34" charset="0"/>
                <a:cs typeface="Arial" pitchFamily="34" charset="0"/>
              </a:rPr>
              <a:t> thanks to GCC support.</a:t>
            </a:r>
          </a:p>
          <a:p>
            <a:pPr marL="0" lvl="1"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But having exhausted all sources of concessional financing, it is now in the throes of a painful fiscal and macro adjustment, imposed by the IMF.</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Revenues will need to be raised by +5pp of GDP (+50% in absolute terms); a new VAT (of 13%) is being imposed; central bank financing (historically 50% of the budget deficit) will likely be cut off; and new concessional loans will be subject to passing quarterly IMF reviews.</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b="1" dirty="0" smtClean="0">
                <a:latin typeface="Arial" pitchFamily="34" charset="0"/>
                <a:cs typeface="Arial" pitchFamily="34" charset="0"/>
              </a:rPr>
              <a:t>Is there where Nigeria is headed?</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IMF</a:t>
            </a:r>
            <a:endParaRPr lang="en-GB" sz="1000" dirty="0">
              <a:solidFill>
                <a:srgbClr val="000000"/>
              </a:solidFill>
              <a:latin typeface="Arial" pitchFamily="34" charset="0"/>
              <a:cs typeface="Arial" pitchFamily="34" charset="0"/>
            </a:endParaRPr>
          </a:p>
        </p:txBody>
      </p:sp>
      <p:sp>
        <p:nvSpPr>
          <p:cNvPr id="10"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17</a:t>
            </a:fld>
            <a:endParaRPr lang="en-GB" sz="1200" dirty="0">
              <a:solidFill>
                <a:schemeClr val="tx1">
                  <a:tint val="75000"/>
                </a:schemeClr>
              </a:solidFill>
            </a:endParaRPr>
          </a:p>
        </p:txBody>
      </p:sp>
      <p:graphicFrame>
        <p:nvGraphicFramePr>
          <p:cNvPr id="8" name="Chart 7"/>
          <p:cNvGraphicFramePr>
            <a:graphicFrameLocks/>
          </p:cNvGraphicFramePr>
          <p:nvPr>
            <p:extLst>
              <p:ext uri="{D42A27DB-BD31-4B8C-83A1-F6EECF244321}">
                <p14:modId xmlns:p14="http://schemas.microsoft.com/office/powerpoint/2010/main" val="2471535339"/>
              </p:ext>
            </p:extLst>
          </p:nvPr>
        </p:nvGraphicFramePr>
        <p:xfrm>
          <a:off x="2555776" y="1418058"/>
          <a:ext cx="6165512" cy="4459213"/>
        </p:xfrm>
        <a:graphic>
          <a:graphicData uri="http://schemas.openxmlformats.org/drawingml/2006/chart">
            <c:chart xmlns:c="http://schemas.openxmlformats.org/drawingml/2006/chart" xmlns:r="http://schemas.openxmlformats.org/officeDocument/2006/relationships" r:id="rId5"/>
          </a:graphicData>
        </a:graphic>
      </p:graphicFrame>
      <p:cxnSp>
        <p:nvCxnSpPr>
          <p:cNvPr id="3" name="Straight Arrow Connector 2"/>
          <p:cNvCxnSpPr/>
          <p:nvPr/>
        </p:nvCxnSpPr>
        <p:spPr>
          <a:xfrm flipV="1">
            <a:off x="6660232" y="3068960"/>
            <a:ext cx="864096" cy="432048"/>
          </a:xfrm>
          <a:prstGeom prst="straightConnector1">
            <a:avLst/>
          </a:prstGeom>
          <a:ln>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6372200" y="2712740"/>
            <a:ext cx="1440160" cy="461665"/>
          </a:xfrm>
          <a:prstGeom prst="rect">
            <a:avLst/>
          </a:prstGeom>
          <a:noFill/>
        </p:spPr>
        <p:txBody>
          <a:bodyPr wrap="square" rtlCol="0">
            <a:spAutoFit/>
          </a:bodyPr>
          <a:lstStyle/>
          <a:p>
            <a:r>
              <a:rPr lang="en-US" sz="1200" dirty="0" smtClean="0">
                <a:latin typeface="+mj-lt"/>
              </a:rPr>
              <a:t>+5.0 percentage</a:t>
            </a:r>
          </a:p>
          <a:p>
            <a:r>
              <a:rPr lang="en-US" sz="1200" dirty="0">
                <a:latin typeface="+mj-lt"/>
              </a:rPr>
              <a:t>p</a:t>
            </a:r>
            <a:r>
              <a:rPr lang="en-US" sz="1200" dirty="0" smtClean="0">
                <a:latin typeface="+mj-lt"/>
              </a:rPr>
              <a:t>oints/GDP</a:t>
            </a:r>
            <a:endParaRPr lang="en-US" sz="1200" dirty="0">
              <a:latin typeface="+mj-lt"/>
            </a:endParaRPr>
          </a:p>
        </p:txBody>
      </p:sp>
    </p:spTree>
    <p:extLst>
      <p:ext uri="{BB962C8B-B14F-4D97-AF65-F5344CB8AC3E}">
        <p14:creationId xmlns:p14="http://schemas.microsoft.com/office/powerpoint/2010/main" val="403908068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The Deepening Macro Risks</a:t>
            </a:r>
          </a:p>
          <a:p>
            <a:r>
              <a:rPr lang="en-GB" sz="1600" dirty="0" smtClean="0">
                <a:solidFill>
                  <a:srgbClr val="525252"/>
                </a:solidFill>
                <a:latin typeface="Arial" pitchFamily="34" charset="0"/>
              </a:rPr>
              <a:t>Nigeria’s wasted opportunity</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412776"/>
            <a:ext cx="8253744"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sym typeface="Wingdings"/>
              </a:rPr>
              <a:t>Nigeria’s approach to managing its economic crisis is severely misguided:</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Fiscal policy is given all the attention but its potential impact is small</a:t>
            </a:r>
            <a:endParaRPr lang="en-GB" sz="1600" dirty="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FX policy is closed subject, yet it holds the (only) key to growth</a:t>
            </a:r>
            <a:endParaRPr lang="en-GB" sz="16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600" dirty="0">
              <a:latin typeface="Arial" pitchFamily="34" charset="0"/>
              <a:cs typeface="Arial" pitchFamily="34" charset="0"/>
              <a:sym typeface="Wingdings"/>
            </a:endParaRPr>
          </a:p>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sym typeface="Wingdings"/>
              </a:rPr>
              <a:t>To understand the missed opportunity this represents, consider the example of Kenya:</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It has concessional debt equal to </a:t>
            </a:r>
            <a:r>
              <a:rPr lang="en-GB" sz="1600" b="1" dirty="0" smtClean="0">
                <a:latin typeface="Arial" pitchFamily="34" charset="0"/>
                <a:cs typeface="Arial" pitchFamily="34" charset="0"/>
              </a:rPr>
              <a:t>38% of GDP </a:t>
            </a:r>
            <a:r>
              <a:rPr lang="en-GB" sz="1600" dirty="0" smtClean="0">
                <a:latin typeface="Arial" pitchFamily="34" charset="0"/>
                <a:cs typeface="Arial" pitchFamily="34" charset="0"/>
              </a:rPr>
              <a:t>(</a:t>
            </a:r>
            <a:r>
              <a:rPr lang="en-GB" sz="1600" dirty="0" err="1" smtClean="0">
                <a:latin typeface="Arial" pitchFamily="34" charset="0"/>
                <a:cs typeface="Arial" pitchFamily="34" charset="0"/>
              </a:rPr>
              <a:t>vs</a:t>
            </a:r>
            <a:r>
              <a:rPr lang="en-GB" sz="1600" dirty="0" smtClean="0">
                <a:latin typeface="Arial" pitchFamily="34" charset="0"/>
                <a:cs typeface="Arial" pitchFamily="34" charset="0"/>
              </a:rPr>
              <a:t> 2% in Nigeria) and has attracted investment inflows from abroad of </a:t>
            </a:r>
            <a:r>
              <a:rPr lang="en-GB" sz="1600" b="1" dirty="0" smtClean="0">
                <a:latin typeface="Arial" pitchFamily="34" charset="0"/>
                <a:cs typeface="Arial" pitchFamily="34" charset="0"/>
              </a:rPr>
              <a:t>8-10% of GDP </a:t>
            </a:r>
            <a:r>
              <a:rPr lang="en-GB" sz="1600" dirty="0" smtClean="0">
                <a:latin typeface="Arial" pitchFamily="34" charset="0"/>
                <a:cs typeface="Arial" pitchFamily="34" charset="0"/>
              </a:rPr>
              <a:t>(</a:t>
            </a:r>
            <a:r>
              <a:rPr lang="en-GB" sz="1600" dirty="0" err="1" smtClean="0">
                <a:latin typeface="Arial" pitchFamily="34" charset="0"/>
                <a:cs typeface="Arial" pitchFamily="34" charset="0"/>
              </a:rPr>
              <a:t>vs</a:t>
            </a:r>
            <a:r>
              <a:rPr lang="en-GB" sz="1600" dirty="0" smtClean="0">
                <a:latin typeface="Arial" pitchFamily="34" charset="0"/>
                <a:cs typeface="Arial" pitchFamily="34" charset="0"/>
              </a:rPr>
              <a:t> 1-3% in Nigeria) over the past several years</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rPr>
              <a:t> Scaled to Nigerian proportions, this would represent annual investment inflows of nearly </a:t>
            </a:r>
            <a:r>
              <a:rPr lang="en-GB" sz="1600" b="1" dirty="0" smtClean="0">
                <a:latin typeface="Arial" pitchFamily="34" charset="0"/>
                <a:cs typeface="Arial" pitchFamily="34" charset="0"/>
              </a:rPr>
              <a:t>US$40bn</a:t>
            </a:r>
            <a:r>
              <a:rPr lang="en-GB" sz="1600" dirty="0" smtClean="0">
                <a:latin typeface="Arial" pitchFamily="34" charset="0"/>
                <a:cs typeface="Arial" pitchFamily="34" charset="0"/>
              </a:rPr>
              <a:t> and an external debt carrying capacity of over </a:t>
            </a:r>
            <a:r>
              <a:rPr lang="en-GB" sz="1600" b="1" dirty="0" smtClean="0">
                <a:latin typeface="Arial" pitchFamily="34" charset="0"/>
                <a:cs typeface="Arial" pitchFamily="34" charset="0"/>
              </a:rPr>
              <a:t>US$150bn</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rPr>
              <a:t>The reality is that in H1 2016, Nigeria has managed to raise just </a:t>
            </a:r>
            <a:r>
              <a:rPr lang="en-GB" sz="1600" b="1" dirty="0" smtClean="0">
                <a:latin typeface="Arial" pitchFamily="34" charset="0"/>
                <a:cs typeface="Arial" pitchFamily="34" charset="0"/>
              </a:rPr>
              <a:t>US$543mn</a:t>
            </a:r>
            <a:r>
              <a:rPr lang="en-GB" sz="1600" dirty="0" smtClean="0">
                <a:latin typeface="Arial" pitchFamily="34" charset="0"/>
                <a:cs typeface="Arial" pitchFamily="34" charset="0"/>
              </a:rPr>
              <a:t> in external concessional debt, and has received total investment inflows of </a:t>
            </a:r>
            <a:r>
              <a:rPr lang="en-GB" sz="1600" b="1" dirty="0" smtClean="0">
                <a:latin typeface="Arial" pitchFamily="34" charset="0"/>
                <a:cs typeface="Arial" pitchFamily="34" charset="0"/>
              </a:rPr>
              <a:t>US$663mn</a:t>
            </a:r>
          </a:p>
          <a:p>
            <a:pPr marL="628650" lvl="2" indent="-171450" defTabSz="1019175">
              <a:buClr>
                <a:srgbClr val="042556"/>
              </a:buClr>
              <a:buFont typeface="Wingdings" pitchFamily="2" charset="2"/>
              <a:buChar char="Ø"/>
            </a:pPr>
            <a:endParaRPr lang="en-GB" sz="1600" dirty="0" smtClean="0">
              <a:latin typeface="Arial" pitchFamily="34" charset="0"/>
              <a:cs typeface="Arial" pitchFamily="34" charset="0"/>
            </a:endParaRPr>
          </a:p>
          <a:p>
            <a:pPr marL="285750" lvl="1" indent="-285750" defTabSz="1019175">
              <a:buClr>
                <a:srgbClr val="042556"/>
              </a:buClr>
              <a:buFont typeface="Wingdings" charset="2"/>
              <a:buChar char="§"/>
            </a:pPr>
            <a:r>
              <a:rPr lang="en-GB" sz="1600" dirty="0" smtClean="0">
                <a:latin typeface="Arial" pitchFamily="34" charset="0"/>
                <a:cs typeface="Arial" pitchFamily="34" charset="0"/>
                <a:sym typeface="Wingdings"/>
              </a:rPr>
              <a:t>If Kenya – an economy </a:t>
            </a:r>
            <a:r>
              <a:rPr lang="en-GB" sz="1600" b="1" dirty="0" smtClean="0">
                <a:latin typeface="Arial" pitchFamily="34" charset="0"/>
                <a:cs typeface="Arial" pitchFamily="34" charset="0"/>
                <a:sym typeface="Wingdings"/>
              </a:rPr>
              <a:t>15%</a:t>
            </a:r>
            <a:r>
              <a:rPr lang="en-GB" sz="1600" dirty="0" smtClean="0">
                <a:latin typeface="Arial" pitchFamily="34" charset="0"/>
                <a:cs typeface="Arial" pitchFamily="34" charset="0"/>
                <a:sym typeface="Wingdings"/>
              </a:rPr>
              <a:t> our size, with an exchange rate trading more than </a:t>
            </a:r>
            <a:r>
              <a:rPr lang="en-GB" sz="1600" b="1" dirty="0" smtClean="0">
                <a:latin typeface="Arial" pitchFamily="34" charset="0"/>
                <a:cs typeface="Arial" pitchFamily="34" charset="0"/>
                <a:sym typeface="Wingdings"/>
              </a:rPr>
              <a:t>40%</a:t>
            </a:r>
            <a:r>
              <a:rPr lang="en-GB" sz="1600" dirty="0" smtClean="0">
                <a:latin typeface="Arial" pitchFamily="34" charset="0"/>
                <a:cs typeface="Arial" pitchFamily="34" charset="0"/>
                <a:sym typeface="Wingdings"/>
              </a:rPr>
              <a:t> above its fair value – can raise more in concessional funding and inflows than us (in absolute terms), can we honestly say that our policies are working?</a:t>
            </a:r>
          </a:p>
          <a:p>
            <a:pPr marL="457200" lvl="2" defTabSz="1019175">
              <a:spcBef>
                <a:spcPts val="600"/>
              </a:spcBef>
              <a:buClr>
                <a:srgbClr val="042556"/>
              </a:buClr>
            </a:pPr>
            <a:endParaRPr lang="en-GB" sz="1600" dirty="0" smtClean="0">
              <a:latin typeface="Arial" pitchFamily="34" charset="0"/>
              <a:cs typeface="Arial" pitchFamily="34" charset="0"/>
              <a:sym typeface="Wingdings"/>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18</a:t>
            </a:fld>
            <a:endParaRPr lang="en-GB" sz="1200" dirty="0">
              <a:solidFill>
                <a:schemeClr val="tx1">
                  <a:tint val="75000"/>
                </a:schemeClr>
              </a:solidFill>
            </a:endParaRPr>
          </a:p>
        </p:txBody>
      </p:sp>
    </p:spTree>
    <p:extLst>
      <p:ext uri="{BB962C8B-B14F-4D97-AF65-F5344CB8AC3E}">
        <p14:creationId xmlns:p14="http://schemas.microsoft.com/office/powerpoint/2010/main" val="429242488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Solutions For 2016 and Beyond</a:t>
            </a:r>
          </a:p>
          <a:p>
            <a:r>
              <a:rPr lang="en-GB" sz="1600" dirty="0" smtClean="0">
                <a:solidFill>
                  <a:srgbClr val="525252"/>
                </a:solidFill>
                <a:latin typeface="Arial" pitchFamily="34" charset="0"/>
              </a:rPr>
              <a:t>Short-term fixes</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412776"/>
            <a:ext cx="8253744"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sym typeface="Wingdings"/>
              </a:rPr>
              <a:t>Nigeria’s should gear its policies towards attracting investment:</a:t>
            </a:r>
          </a:p>
          <a:p>
            <a:pPr marL="628650" lvl="2" indent="-171450" defTabSz="1019175">
              <a:spcBef>
                <a:spcPts val="600"/>
              </a:spcBef>
              <a:buClr>
                <a:srgbClr val="042556"/>
              </a:buClr>
              <a:buFont typeface="Wingdings" pitchFamily="2" charset="2"/>
              <a:buChar char="Ø"/>
            </a:pPr>
            <a:r>
              <a:rPr lang="en-GB" sz="1600" dirty="0">
                <a:latin typeface="Arial" pitchFamily="34" charset="0"/>
                <a:cs typeface="Arial" pitchFamily="34" charset="0"/>
              </a:rPr>
              <a:t> </a:t>
            </a:r>
            <a:r>
              <a:rPr lang="en-GB" sz="1600" b="1" dirty="0" smtClean="0">
                <a:latin typeface="Arial" pitchFamily="34" charset="0"/>
                <a:cs typeface="Arial" pitchFamily="34" charset="0"/>
              </a:rPr>
              <a:t>Implement the June 2016 FX reforms</a:t>
            </a:r>
            <a:r>
              <a:rPr lang="en-GB" sz="1600" dirty="0" smtClean="0">
                <a:latin typeface="Arial" pitchFamily="34" charset="0"/>
                <a:cs typeface="Arial" pitchFamily="34" charset="0"/>
              </a:rPr>
              <a:t>, which were designed to unite the market in single, transparent rate, not to create four new ones.</a:t>
            </a:r>
            <a:endParaRPr lang="en-GB" sz="1600" dirty="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Focus on </a:t>
            </a:r>
            <a:r>
              <a:rPr lang="en-GB" sz="1600" b="1" dirty="0" smtClean="0">
                <a:latin typeface="Arial" pitchFamily="34" charset="0"/>
                <a:cs typeface="Arial" pitchFamily="34" charset="0"/>
              </a:rPr>
              <a:t>reducing FGN debt service </a:t>
            </a:r>
            <a:r>
              <a:rPr lang="en-GB" sz="1600" dirty="0" smtClean="0">
                <a:latin typeface="Arial" pitchFamily="34" charset="0"/>
                <a:cs typeface="Arial" pitchFamily="34" charset="0"/>
              </a:rPr>
              <a:t>through greater concessional borrowing rather than increasing its spending through CBN financing</a:t>
            </a:r>
            <a:endParaRPr lang="en-GB" sz="16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600" dirty="0">
              <a:latin typeface="Arial" pitchFamily="34" charset="0"/>
              <a:cs typeface="Arial" pitchFamily="34" charset="0"/>
              <a:sym typeface="Wingdings"/>
            </a:endParaRPr>
          </a:p>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sym typeface="Wingdings"/>
              </a:rPr>
              <a:t>The bottom line:</a:t>
            </a:r>
          </a:p>
          <a:p>
            <a:pPr marL="628650" lvl="2" indent="-171450" defTabSz="1019175">
              <a:spcBef>
                <a:spcPts val="600"/>
              </a:spcBef>
              <a:buClr>
                <a:srgbClr val="042556"/>
              </a:buClr>
              <a:buFont typeface="Wingdings" pitchFamily="2" charset="2"/>
              <a:buChar char="Ø"/>
            </a:pPr>
            <a:r>
              <a:rPr lang="en-GB" sz="1600" dirty="0" smtClean="0">
                <a:latin typeface="Arial" pitchFamily="34" charset="0"/>
                <a:cs typeface="Arial" pitchFamily="34" charset="0"/>
                <a:sym typeface="Wingdings"/>
              </a:rPr>
              <a:t>Until </a:t>
            </a:r>
            <a:r>
              <a:rPr lang="en-GB" sz="1600" dirty="0">
                <a:latin typeface="Arial" pitchFamily="34" charset="0"/>
                <a:cs typeface="Arial" pitchFamily="34" charset="0"/>
                <a:sym typeface="Wingdings"/>
              </a:rPr>
              <a:t>Nigeria signals a clear change in policy it will be difficult for it to restore </a:t>
            </a:r>
            <a:r>
              <a:rPr lang="en-GB" sz="1600" b="1" dirty="0" smtClean="0">
                <a:latin typeface="Arial" pitchFamily="34" charset="0"/>
                <a:cs typeface="Arial" pitchFamily="34" charset="0"/>
                <a:sym typeface="Wingdings"/>
              </a:rPr>
              <a:t>credibility</a:t>
            </a:r>
            <a:r>
              <a:rPr lang="en-GB" sz="1600" dirty="0" smtClean="0">
                <a:latin typeface="Arial" pitchFamily="34" charset="0"/>
                <a:cs typeface="Arial" pitchFamily="34" charset="0"/>
                <a:sym typeface="Wingdings"/>
              </a:rPr>
              <a:t>;</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sym typeface="Wingdings"/>
              </a:rPr>
              <a:t> Until </a:t>
            </a:r>
            <a:r>
              <a:rPr lang="en-GB" sz="1600" dirty="0">
                <a:latin typeface="Arial" pitchFamily="34" charset="0"/>
                <a:cs typeface="Arial" pitchFamily="34" charset="0"/>
                <a:sym typeface="Wingdings"/>
              </a:rPr>
              <a:t>credibility is restored, it will be difficult for it to attract </a:t>
            </a:r>
            <a:r>
              <a:rPr lang="en-GB" sz="1600" b="1" dirty="0">
                <a:latin typeface="Arial" pitchFamily="34" charset="0"/>
                <a:cs typeface="Arial" pitchFamily="34" charset="0"/>
                <a:sym typeface="Wingdings"/>
              </a:rPr>
              <a:t>investment</a:t>
            </a:r>
            <a:r>
              <a:rPr lang="en-GB" sz="1600" dirty="0">
                <a:latin typeface="Arial" pitchFamily="34" charset="0"/>
                <a:cs typeface="Arial" pitchFamily="34" charset="0"/>
                <a:sym typeface="Wingdings"/>
              </a:rPr>
              <a:t> (both from at home and abroad</a:t>
            </a:r>
            <a:r>
              <a:rPr lang="en-GB" sz="1600" dirty="0" smtClean="0">
                <a:latin typeface="Arial" pitchFamily="34" charset="0"/>
                <a:cs typeface="Arial" pitchFamily="34" charset="0"/>
                <a:sym typeface="Wingdings"/>
              </a:rPr>
              <a:t>);</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rPr>
              <a:t> </a:t>
            </a:r>
            <a:r>
              <a:rPr lang="en-GB" sz="1600" dirty="0" smtClean="0">
                <a:latin typeface="Arial" pitchFamily="34" charset="0"/>
                <a:cs typeface="Arial" pitchFamily="34" charset="0"/>
                <a:sym typeface="Wingdings"/>
              </a:rPr>
              <a:t>Until investment picks up, </a:t>
            </a:r>
            <a:r>
              <a:rPr lang="en-GB" sz="1600" dirty="0">
                <a:latin typeface="Arial" pitchFamily="34" charset="0"/>
                <a:cs typeface="Arial" pitchFamily="34" charset="0"/>
                <a:sym typeface="Wingdings"/>
              </a:rPr>
              <a:t>it will be difficult for Nigeria to </a:t>
            </a:r>
            <a:r>
              <a:rPr lang="en-GB" sz="1600" dirty="0" smtClean="0">
                <a:latin typeface="Arial" pitchFamily="34" charset="0"/>
                <a:cs typeface="Arial" pitchFamily="34" charset="0"/>
                <a:sym typeface="Wingdings"/>
              </a:rPr>
              <a:t>return to </a:t>
            </a:r>
            <a:r>
              <a:rPr lang="en-GB" sz="1600" b="1" dirty="0" smtClean="0">
                <a:latin typeface="Arial" pitchFamily="34" charset="0"/>
                <a:cs typeface="Arial" pitchFamily="34" charset="0"/>
                <a:sym typeface="Wingdings"/>
              </a:rPr>
              <a:t>growth</a:t>
            </a:r>
            <a:r>
              <a:rPr lang="en-GB" sz="1600" dirty="0" smtClean="0">
                <a:latin typeface="Arial" pitchFamily="34" charset="0"/>
                <a:cs typeface="Arial" pitchFamily="34" charset="0"/>
                <a:sym typeface="Wingdings"/>
              </a:rPr>
              <a:t>.</a:t>
            </a:r>
            <a:endParaRPr lang="en-GB" sz="1600" dirty="0">
              <a:latin typeface="Arial" pitchFamily="34" charset="0"/>
              <a:cs typeface="Arial" pitchFamily="34" charset="0"/>
              <a:sym typeface="Wingdings"/>
            </a:endParaRPr>
          </a:p>
          <a:p>
            <a:pPr marL="0" lvl="1" defTabSz="1019175">
              <a:buClr>
                <a:srgbClr val="042556"/>
              </a:buClr>
            </a:pPr>
            <a:endParaRPr lang="en-GB" sz="1600" dirty="0" smtClean="0">
              <a:latin typeface="Arial" pitchFamily="34" charset="0"/>
              <a:cs typeface="Arial" pitchFamily="34" charset="0"/>
              <a:sym typeface="Wingdings"/>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19</a:t>
            </a:fld>
            <a:endParaRPr lang="en-GB" sz="1200" dirty="0">
              <a:solidFill>
                <a:schemeClr val="tx1">
                  <a:tint val="75000"/>
                </a:schemeClr>
              </a:solidFill>
            </a:endParaRPr>
          </a:p>
        </p:txBody>
      </p:sp>
    </p:spTree>
    <p:extLst>
      <p:ext uri="{BB962C8B-B14F-4D97-AF65-F5344CB8AC3E}">
        <p14:creationId xmlns:p14="http://schemas.microsoft.com/office/powerpoint/2010/main" val="17920839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Background &amp; History</a:t>
            </a:r>
          </a:p>
          <a:p>
            <a:r>
              <a:rPr lang="en-GB" sz="1600" dirty="0" smtClean="0">
                <a:solidFill>
                  <a:srgbClr val="525252"/>
                </a:solidFill>
                <a:latin typeface="Arial" pitchFamily="34" charset="0"/>
              </a:rPr>
              <a:t>Why is this crisis different than the last one?</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412776"/>
            <a:ext cx="8253744"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rPr>
              <a:t>The years of “</a:t>
            </a:r>
            <a:r>
              <a:rPr lang="en-GB" sz="1600" b="1" dirty="0" smtClean="0">
                <a:latin typeface="Arial" pitchFamily="34" charset="0"/>
                <a:cs typeface="Arial" pitchFamily="34" charset="0"/>
              </a:rPr>
              <a:t>Africa Rising</a:t>
            </a:r>
            <a:r>
              <a:rPr lang="en-GB" sz="1600" dirty="0" smtClean="0">
                <a:latin typeface="Arial" pitchFamily="34" charset="0"/>
                <a:cs typeface="Arial" pitchFamily="34" charset="0"/>
              </a:rPr>
              <a:t>” were driven by two major factors, neither of which is still in existence today:</a:t>
            </a:r>
          </a:p>
          <a:p>
            <a:pPr marL="628650" lvl="2" indent="-171450" defTabSz="1019175">
              <a:spcBef>
                <a:spcPts val="600"/>
              </a:spcBef>
              <a:buClr>
                <a:srgbClr val="042556"/>
              </a:buClr>
              <a:buFont typeface="Wingdings" pitchFamily="2" charset="2"/>
              <a:buChar char="Ø"/>
            </a:pPr>
            <a:r>
              <a:rPr lang="en-GB" sz="1600" dirty="0" smtClean="0">
                <a:latin typeface="Arial" pitchFamily="34" charset="0"/>
                <a:cs typeface="Arial" pitchFamily="34" charset="0"/>
              </a:rPr>
              <a:t> A dramatic rise in the purchasing power of raw commodities</a:t>
            </a:r>
            <a:endParaRPr lang="en-GB" sz="1600" b="1" dirty="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A rapid increase in public sector borrowing, used to stimulate consumption</a:t>
            </a:r>
            <a:endParaRPr lang="en-GB" sz="1600" b="1" dirty="0">
              <a:latin typeface="Arial" pitchFamily="34" charset="0"/>
              <a:cs typeface="Arial" pitchFamily="34" charset="0"/>
              <a:sym typeface="Wingdings"/>
            </a:endParaRPr>
          </a:p>
          <a:p>
            <a:pPr marL="0" lvl="1" defTabSz="1019175">
              <a:buClr>
                <a:srgbClr val="042556"/>
              </a:buClr>
            </a:pPr>
            <a:endParaRPr lang="en-GB" sz="16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rPr>
              <a:t>Absent these two factors, growth can only come through </a:t>
            </a:r>
            <a:r>
              <a:rPr lang="en-GB" sz="1600" b="1" dirty="0" smtClean="0">
                <a:latin typeface="Arial" pitchFamily="34" charset="0"/>
                <a:cs typeface="Arial" pitchFamily="34" charset="0"/>
              </a:rPr>
              <a:t>investment</a:t>
            </a:r>
            <a:r>
              <a:rPr lang="en-GB" sz="1600" dirty="0" smtClean="0">
                <a:latin typeface="Arial" pitchFamily="34" charset="0"/>
                <a:cs typeface="Arial" pitchFamily="34" charset="0"/>
              </a:rPr>
              <a:t>. Why? </a:t>
            </a:r>
          </a:p>
          <a:p>
            <a:pPr marL="628650" lvl="2" indent="-171450" defTabSz="1019175">
              <a:spcBef>
                <a:spcPts val="600"/>
              </a:spcBef>
              <a:buClr>
                <a:srgbClr val="042556"/>
              </a:buClr>
              <a:buFont typeface="Wingdings" pitchFamily="2" charset="2"/>
              <a:buChar char="Ø"/>
            </a:pPr>
            <a:r>
              <a:rPr lang="en-GB" sz="1600" dirty="0" smtClean="0">
                <a:latin typeface="Arial" pitchFamily="34" charset="0"/>
                <a:cs typeface="Arial" pitchFamily="34" charset="0"/>
              </a:rPr>
              <a:t>For any given economy there are only three sources of growth:</a:t>
            </a:r>
          </a:p>
          <a:p>
            <a:pPr marL="1257300" lvl="3" indent="-342900" defTabSz="1019175">
              <a:spcBef>
                <a:spcPts val="600"/>
              </a:spcBef>
              <a:buClr>
                <a:srgbClr val="042556"/>
              </a:buClr>
              <a:buFont typeface="+mj-ea"/>
              <a:buAutoNum type="circleNumDbPlain"/>
            </a:pPr>
            <a:r>
              <a:rPr lang="en-GB" sz="1600" dirty="0" smtClean="0">
                <a:latin typeface="Arial" pitchFamily="34" charset="0"/>
                <a:cs typeface="Arial" pitchFamily="34" charset="0"/>
              </a:rPr>
              <a:t>Consumption</a:t>
            </a:r>
          </a:p>
          <a:p>
            <a:pPr marL="1257300" lvl="3" indent="-342900" defTabSz="1019175">
              <a:spcBef>
                <a:spcPts val="600"/>
              </a:spcBef>
              <a:buClr>
                <a:srgbClr val="042556"/>
              </a:buClr>
              <a:buFont typeface="+mj-ea"/>
              <a:buAutoNum type="circleNumDbPlain"/>
            </a:pPr>
            <a:r>
              <a:rPr lang="en-GB" sz="1600" dirty="0" smtClean="0">
                <a:latin typeface="Arial" pitchFamily="34" charset="0"/>
                <a:cs typeface="Arial" pitchFamily="34" charset="0"/>
              </a:rPr>
              <a:t>Investment</a:t>
            </a:r>
          </a:p>
          <a:p>
            <a:pPr marL="1257300" lvl="3" indent="-342900" defTabSz="1019175">
              <a:spcBef>
                <a:spcPts val="600"/>
              </a:spcBef>
              <a:buClr>
                <a:srgbClr val="042556"/>
              </a:buClr>
              <a:buFont typeface="+mj-ea"/>
              <a:buAutoNum type="circleNumDbPlain"/>
            </a:pPr>
            <a:r>
              <a:rPr lang="en-GB" sz="1600" dirty="0" smtClean="0">
                <a:latin typeface="Arial" pitchFamily="34" charset="0"/>
                <a:cs typeface="Arial" pitchFamily="34" charset="0"/>
              </a:rPr>
              <a:t>(Net) Exports</a:t>
            </a:r>
          </a:p>
          <a:p>
            <a:pPr marL="628650" lvl="2" indent="-171450" defTabSz="1019175">
              <a:spcBef>
                <a:spcPts val="600"/>
              </a:spcBef>
              <a:buClr>
                <a:srgbClr val="042556"/>
              </a:buClr>
              <a:buFont typeface="Wingdings" pitchFamily="2" charset="2"/>
              <a:buChar char="Ø"/>
            </a:pPr>
            <a:r>
              <a:rPr lang="en-GB" sz="1600" dirty="0" smtClean="0">
                <a:latin typeface="Arial" pitchFamily="34" charset="0"/>
                <a:cs typeface="Arial" pitchFamily="34" charset="0"/>
              </a:rPr>
              <a:t> Public consumption cannot grow without increasing revenues or leverage</a:t>
            </a:r>
            <a:endParaRPr lang="en-GB" sz="1600" b="1" dirty="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Private consumption cannot grow without rising wages or tax cuts</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sym typeface="Wingdings"/>
              </a:rPr>
              <a:t> Oil exports cannot grow without regulatory certainty and/or price rises</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sym typeface="Wingdings"/>
              </a:rPr>
              <a:t> This leaves </a:t>
            </a:r>
            <a:r>
              <a:rPr lang="en-GB" sz="1600" b="1" dirty="0" smtClean="0">
                <a:latin typeface="Arial" pitchFamily="34" charset="0"/>
                <a:cs typeface="Arial" pitchFamily="34" charset="0"/>
                <a:sym typeface="Wingdings"/>
              </a:rPr>
              <a:t>investment</a:t>
            </a:r>
            <a:r>
              <a:rPr lang="en-GB" sz="1600" dirty="0" smtClean="0">
                <a:latin typeface="Arial" pitchFamily="34" charset="0"/>
                <a:cs typeface="Arial" pitchFamily="34" charset="0"/>
                <a:sym typeface="Wingdings"/>
              </a:rPr>
              <a:t> as the only viable option for growth</a:t>
            </a:r>
          </a:p>
          <a:p>
            <a:pPr marL="628650" lvl="2" indent="-171450" defTabSz="1019175">
              <a:buClr>
                <a:srgbClr val="042556"/>
              </a:buClr>
              <a:buFont typeface="Wingdings" pitchFamily="2" charset="2"/>
              <a:buChar char="Ø"/>
            </a:pPr>
            <a:endParaRPr lang="en-GB" sz="1600" dirty="0" smtClean="0">
              <a:latin typeface="Arial" pitchFamily="34" charset="0"/>
              <a:cs typeface="Arial" pitchFamily="34" charset="0"/>
              <a:sym typeface="Wingdings"/>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a:t>
            </a:fld>
            <a:endParaRPr lang="en-GB" sz="1200" dirty="0">
              <a:solidFill>
                <a:schemeClr val="tx1">
                  <a:tint val="75000"/>
                </a:schemeClr>
              </a:solidFill>
            </a:endParaRPr>
          </a:p>
        </p:txBody>
      </p:sp>
    </p:spTree>
    <p:extLst>
      <p:ext uri="{BB962C8B-B14F-4D97-AF65-F5344CB8AC3E}">
        <p14:creationId xmlns:p14="http://schemas.microsoft.com/office/powerpoint/2010/main" val="363299175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Solutions For 2016 and Beyond</a:t>
            </a:r>
          </a:p>
          <a:p>
            <a:r>
              <a:rPr lang="en-GB" sz="1600" dirty="0" smtClean="0">
                <a:solidFill>
                  <a:srgbClr val="525252"/>
                </a:solidFill>
                <a:latin typeface="Arial" pitchFamily="34" charset="0"/>
              </a:rPr>
              <a:t>Medium-term challenges, Part I: Power</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340768"/>
            <a:ext cx="181945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Nigeria’s power sector reforms have stalled, and the sector is in danger of collapse unless urgent action is taken. What can the Federal and State governments do?</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a:t>
            </a:r>
            <a:r>
              <a:rPr lang="en-GB" sz="1100" dirty="0" err="1" smtClean="0">
                <a:latin typeface="Arial" pitchFamily="34" charset="0"/>
                <a:cs typeface="Arial" pitchFamily="34" charset="0"/>
              </a:rPr>
              <a:t>i</a:t>
            </a:r>
            <a:r>
              <a:rPr lang="en-GB" sz="1100" dirty="0" smtClean="0">
                <a:latin typeface="Arial" pitchFamily="34" charset="0"/>
                <a:cs typeface="Arial" pitchFamily="34" charset="0"/>
              </a:rPr>
              <a:t>) Petition for a specific debt raising programme to address unpaid arrears. Until this happens no new investment  can take place.</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(ii) Raise public awareness about the necessity of cost-reflective tariffs, including the hike in 2016.</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(iii) Ensure that DISCO owners make the stipulated investment in metering.</a:t>
            </a: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National Bureau of Statistics</a:t>
            </a:r>
            <a:endParaRPr lang="en-GB" sz="1000" dirty="0">
              <a:solidFill>
                <a:srgbClr val="000000"/>
              </a:solidFill>
              <a:latin typeface="Arial" pitchFamily="34" charset="0"/>
              <a:cs typeface="Arial" pitchFamily="34" charset="0"/>
            </a:endParaRPr>
          </a:p>
        </p:txBody>
      </p:sp>
      <p:graphicFrame>
        <p:nvGraphicFramePr>
          <p:cNvPr id="8" name="Chart 7"/>
          <p:cNvGraphicFramePr/>
          <p:nvPr>
            <p:extLst>
              <p:ext uri="{D42A27DB-BD31-4B8C-83A1-F6EECF244321}">
                <p14:modId xmlns:p14="http://schemas.microsoft.com/office/powerpoint/2010/main" val="3295764394"/>
              </p:ext>
            </p:extLst>
          </p:nvPr>
        </p:nvGraphicFramePr>
        <p:xfrm>
          <a:off x="2555776" y="1340768"/>
          <a:ext cx="6165512" cy="4608512"/>
        </p:xfrm>
        <a:graphic>
          <a:graphicData uri="http://schemas.openxmlformats.org/drawingml/2006/chart">
            <c:chart xmlns:c="http://schemas.openxmlformats.org/drawingml/2006/chart" xmlns:r="http://schemas.openxmlformats.org/officeDocument/2006/relationships" r:id="rId5"/>
          </a:graphicData>
        </a:graphic>
      </p:graphicFrame>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20</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Solutions For 2016 &amp; Beyond</a:t>
            </a:r>
          </a:p>
          <a:p>
            <a:r>
              <a:rPr lang="en-GB" sz="1600" dirty="0" smtClean="0">
                <a:solidFill>
                  <a:srgbClr val="525252"/>
                </a:solidFill>
                <a:latin typeface="Arial" pitchFamily="34" charset="0"/>
              </a:rPr>
              <a:t>Medium-term challenges, Part II: Industry</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340768"/>
            <a:ext cx="181945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Without greater power generation, Nigeria’s import-substitution initiatives are meaningless</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Exporters like China offer cheap credit, but in return demand access to local goods markets. Developing local manufacturing capacity is counter to their interests.</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With a couple exceptions (narrow commodity stories like </a:t>
            </a:r>
            <a:r>
              <a:rPr lang="en-GB" sz="1100" dirty="0" err="1" smtClean="0">
                <a:latin typeface="Arial" pitchFamily="34" charset="0"/>
                <a:cs typeface="Arial" pitchFamily="34" charset="0"/>
              </a:rPr>
              <a:t>RepCon</a:t>
            </a:r>
            <a:r>
              <a:rPr lang="en-GB" sz="1100" dirty="0" smtClean="0">
                <a:latin typeface="Arial" pitchFamily="34" charset="0"/>
                <a:cs typeface="Arial" pitchFamily="34" charset="0"/>
              </a:rPr>
              <a:t> &amp; Angola) most African countries are net importers from China, and produce few finished goods of their own.</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solution is not FX swaps with China – which are in practice just a subsidy for Chinese exporters – but direct investment into local manufacturing capacity.</a:t>
            </a:r>
          </a:p>
        </p:txBody>
      </p:sp>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7"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IMF WEO, DOTS</a:t>
            </a:r>
            <a:endParaRPr lang="en-GB" sz="1000" dirty="0">
              <a:solidFill>
                <a:srgbClr val="000000"/>
              </a:solidFill>
              <a:latin typeface="Arial" pitchFamily="34" charset="0"/>
              <a:cs typeface="Arial" pitchFamily="34" charset="0"/>
            </a:endParaRPr>
          </a:p>
        </p:txBody>
      </p:sp>
      <p:graphicFrame>
        <p:nvGraphicFramePr>
          <p:cNvPr id="8" name="Chart 7"/>
          <p:cNvGraphicFramePr/>
          <p:nvPr/>
        </p:nvGraphicFramePr>
        <p:xfrm>
          <a:off x="2555776" y="1340768"/>
          <a:ext cx="6165512" cy="4608512"/>
        </p:xfrm>
        <a:graphic>
          <a:graphicData uri="http://schemas.openxmlformats.org/drawingml/2006/chart">
            <c:chart xmlns:c="http://schemas.openxmlformats.org/drawingml/2006/chart" xmlns:r="http://schemas.openxmlformats.org/officeDocument/2006/relationships" r:id="rId5"/>
          </a:graphicData>
        </a:graphic>
      </p:graphicFrame>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21</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Summary Points &amp; Conclusion</a:t>
            </a:r>
          </a:p>
          <a:p>
            <a:r>
              <a:rPr lang="en-GB" sz="1600" dirty="0" smtClean="0">
                <a:solidFill>
                  <a:srgbClr val="525252"/>
                </a:solidFill>
                <a:latin typeface="Arial" pitchFamily="34" charset="0"/>
              </a:rPr>
              <a:t>What lessons can we take away?</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340768"/>
            <a:ext cx="8253744"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rPr>
              <a:t>The years of “</a:t>
            </a:r>
            <a:r>
              <a:rPr lang="en-GB" sz="1600" b="1" dirty="0" smtClean="0">
                <a:latin typeface="Arial" pitchFamily="34" charset="0"/>
                <a:cs typeface="Arial" pitchFamily="34" charset="0"/>
              </a:rPr>
              <a:t>Africa Rising</a:t>
            </a:r>
            <a:r>
              <a:rPr lang="en-GB" sz="1600" dirty="0" smtClean="0">
                <a:latin typeface="Arial" pitchFamily="34" charset="0"/>
                <a:cs typeface="Arial" pitchFamily="34" charset="0"/>
              </a:rPr>
              <a:t>” </a:t>
            </a:r>
            <a:r>
              <a:rPr lang="en-GB" sz="1600" b="1" dirty="0" smtClean="0">
                <a:latin typeface="Arial" pitchFamily="34" charset="0"/>
                <a:cs typeface="Arial" pitchFamily="34" charset="0"/>
              </a:rPr>
              <a:t>where one tide could lift all boats are behind us</a:t>
            </a:r>
            <a:r>
              <a:rPr lang="en-GB" sz="1600" dirty="0" smtClean="0">
                <a:latin typeface="Arial" pitchFamily="34" charset="0"/>
                <a:cs typeface="Arial" pitchFamily="34" charset="0"/>
              </a:rPr>
              <a:t>: the commodity cycle has turned, and government balance sheets are stretched.</a:t>
            </a:r>
          </a:p>
          <a:p>
            <a:pPr marL="171450" lvl="1" indent="-171450" defTabSz="1019175">
              <a:buClr>
                <a:srgbClr val="042556"/>
              </a:buClr>
              <a:buFont typeface="Wingdings" pitchFamily="2" charset="2"/>
              <a:buChar char="§"/>
            </a:pPr>
            <a:endParaRPr lang="en-GB" sz="16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rPr>
              <a:t>Sustainable, </a:t>
            </a:r>
            <a:r>
              <a:rPr lang="en-GB" sz="1600" b="1" dirty="0" smtClean="0">
                <a:latin typeface="Arial" pitchFamily="34" charset="0"/>
                <a:cs typeface="Arial" pitchFamily="34" charset="0"/>
              </a:rPr>
              <a:t>inclusive growth now depends on investment </a:t>
            </a:r>
            <a:r>
              <a:rPr lang="en-GB" sz="1600" dirty="0" smtClean="0">
                <a:latin typeface="Arial" pitchFamily="34" charset="0"/>
                <a:cs typeface="Arial" pitchFamily="34" charset="0"/>
              </a:rPr>
              <a:t>– and in Nigeria’s case, policy credibility will first need to be restored.</a:t>
            </a:r>
          </a:p>
          <a:p>
            <a:pPr marL="171450" lvl="1" indent="-171450" defTabSz="1019175">
              <a:buClr>
                <a:srgbClr val="042556"/>
              </a:buClr>
              <a:buFont typeface="Wingdings" pitchFamily="2" charset="2"/>
              <a:buChar char="§"/>
            </a:pPr>
            <a:endParaRPr lang="en-GB" sz="16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rPr>
              <a:t>The role that government can play in this process is defined by: (a) </a:t>
            </a:r>
            <a:r>
              <a:rPr lang="en-GB" sz="1600" b="1" dirty="0" smtClean="0">
                <a:latin typeface="Arial" pitchFamily="34" charset="0"/>
                <a:cs typeface="Arial" pitchFamily="34" charset="0"/>
              </a:rPr>
              <a:t>implementing the FX policy it already has</a:t>
            </a:r>
            <a:r>
              <a:rPr lang="en-GB" sz="1600" dirty="0" smtClean="0">
                <a:latin typeface="Arial" pitchFamily="34" charset="0"/>
                <a:cs typeface="Arial" pitchFamily="34" charset="0"/>
              </a:rPr>
              <a:t>; (b) creating the conditions for local manufacturing to develop</a:t>
            </a:r>
          </a:p>
          <a:p>
            <a:pPr marL="171450" lvl="1" indent="-171450" defTabSz="1019175">
              <a:buClr>
                <a:srgbClr val="042556"/>
              </a:buClr>
              <a:buFont typeface="Wingdings" pitchFamily="2" charset="2"/>
              <a:buChar char="§"/>
            </a:pPr>
            <a:endParaRPr lang="en-GB" sz="16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rPr>
              <a:t>More specifically, it can:</a:t>
            </a:r>
          </a:p>
          <a:p>
            <a:pPr marL="171450" lvl="1" indent="-171450" defTabSz="1019175">
              <a:buClr>
                <a:srgbClr val="042556"/>
              </a:buClr>
            </a:pPr>
            <a:endParaRPr lang="en-GB" sz="1600" dirty="0" smtClean="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Allow price discovery to occur in the foreign exchange market</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Close the gap between FX policy design and implementation</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Shift the focus of fiscal policy towards reducing debt-servicing costs</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rPr>
              <a:t> Firmly </a:t>
            </a:r>
            <a:r>
              <a:rPr lang="en-GB" sz="1600" dirty="0">
                <a:latin typeface="Arial" pitchFamily="34" charset="0"/>
                <a:cs typeface="Arial" pitchFamily="34" charset="0"/>
              </a:rPr>
              <a:t>and unequivocally eliminate fuel </a:t>
            </a:r>
            <a:r>
              <a:rPr lang="en-GB" sz="1600" dirty="0" smtClean="0">
                <a:latin typeface="Arial" pitchFamily="34" charset="0"/>
                <a:cs typeface="Arial" pitchFamily="34" charset="0"/>
              </a:rPr>
              <a:t>subsidies</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Raise more concessional funding from abroad</a:t>
            </a:r>
          </a:p>
          <a:p>
            <a:pPr marL="628650" lvl="2" indent="-171450" defTabSz="1019175">
              <a:buClr>
                <a:srgbClr val="042556"/>
              </a:buClr>
              <a:buFont typeface="Wingdings" pitchFamily="2" charset="2"/>
              <a:buChar char="Ø"/>
            </a:pPr>
            <a:r>
              <a:rPr lang="en-GB" sz="1600" dirty="0">
                <a:latin typeface="Arial" pitchFamily="34" charset="0"/>
                <a:cs typeface="Arial" pitchFamily="34" charset="0"/>
              </a:rPr>
              <a:t> </a:t>
            </a:r>
            <a:r>
              <a:rPr lang="en-GB" sz="1600" dirty="0" smtClean="0">
                <a:latin typeface="Arial" pitchFamily="34" charset="0"/>
                <a:cs typeface="Arial" pitchFamily="34" charset="0"/>
              </a:rPr>
              <a:t>Capitalise NBET, so that arrears can be cleared</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sym typeface="Wingdings"/>
              </a:rPr>
              <a:t> Protect infant industry, specifically labour-intensive manufacturing</a:t>
            </a:r>
            <a:endParaRPr lang="en-GB" sz="1600" b="1" dirty="0" smtClean="0">
              <a:latin typeface="Arial" pitchFamily="34" charset="0"/>
              <a:cs typeface="Arial" pitchFamily="34" charset="0"/>
              <a:sym typeface="Wingdings"/>
            </a:endParaRPr>
          </a:p>
          <a:p>
            <a:pPr marL="457200" lvl="2" defTabSz="1019175">
              <a:buClr>
                <a:srgbClr val="042556"/>
              </a:buClr>
            </a:pPr>
            <a:endParaRPr lang="en-GB" sz="1600" dirty="0" smtClean="0">
              <a:latin typeface="Arial" pitchFamily="34" charset="0"/>
              <a:cs typeface="Arial" pitchFamily="34" charset="0"/>
            </a:endParaRPr>
          </a:p>
          <a:p>
            <a:pPr marL="628650" lvl="2" indent="-171450" defTabSz="1019175">
              <a:buClr>
                <a:srgbClr val="042556"/>
              </a:buClr>
              <a:buFont typeface="Wingdings" pitchFamily="2" charset="2"/>
              <a:buChar char="§"/>
            </a:pPr>
            <a:endParaRPr lang="en-GB" sz="1600" dirty="0" smtClean="0">
              <a:latin typeface="Arial" pitchFamily="34" charset="0"/>
              <a:cs typeface="Arial" pitchFamily="34" charset="0"/>
            </a:endParaRPr>
          </a:p>
          <a:p>
            <a:pPr marL="628650" lvl="2" indent="-171450" defTabSz="1019175">
              <a:buClr>
                <a:srgbClr val="042556"/>
              </a:buClr>
              <a:buFont typeface="Wingdings" pitchFamily="2" charset="2"/>
              <a:buChar char="§"/>
            </a:pPr>
            <a:endParaRPr lang="en-GB" sz="1600" dirty="0" smtClean="0">
              <a:latin typeface="Arial" pitchFamily="34" charset="0"/>
              <a:cs typeface="Arial" pitchFamily="34" charset="0"/>
            </a:endParaRPr>
          </a:p>
          <a:p>
            <a:pPr marL="171450" lvl="1" indent="-171450" defTabSz="1019175">
              <a:buClr>
                <a:srgbClr val="042556"/>
              </a:buClr>
              <a:buFont typeface="Wingdings" pitchFamily="2" charset="2"/>
              <a:buChar char="§"/>
            </a:pPr>
            <a:endParaRPr lang="en-GB" sz="1600" dirty="0" smtClean="0">
              <a:latin typeface="Arial" pitchFamily="34" charset="0"/>
              <a:cs typeface="Arial" pitchFamily="34" charset="0"/>
            </a:endParaRPr>
          </a:p>
          <a:p>
            <a:pPr marL="171450" lvl="1" indent="-171450" defTabSz="1019175">
              <a:buClr>
                <a:srgbClr val="042556"/>
              </a:buClr>
              <a:buFont typeface="Wingdings" pitchFamily="2" charset="2"/>
              <a:buChar char="§"/>
            </a:pPr>
            <a:endParaRPr lang="en-GB" sz="1600" dirty="0" smtClean="0">
              <a:latin typeface="Arial" pitchFamily="34" charset="0"/>
              <a:cs typeface="Arial" pitchFamily="34" charset="0"/>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22</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2782669"/>
            <a:ext cx="7920880" cy="646331"/>
          </a:xfrm>
          <a:prstGeom prst="rect">
            <a:avLst/>
          </a:prstGeom>
          <a:noFill/>
        </p:spPr>
        <p:txBody>
          <a:bodyPr wrap="square" rtlCol="0">
            <a:spAutoFit/>
          </a:bodyPr>
          <a:lstStyle/>
          <a:p>
            <a:pPr algn="ctr"/>
            <a:r>
              <a:rPr lang="en-GB" sz="2000" b="1" dirty="0" smtClean="0">
                <a:solidFill>
                  <a:srgbClr val="525252"/>
                </a:solidFill>
                <a:latin typeface="Arial" pitchFamily="34" charset="0"/>
              </a:rPr>
              <a:t>Thank You</a:t>
            </a:r>
          </a:p>
          <a:p>
            <a:pPr algn="ctr"/>
            <a:r>
              <a:rPr lang="en-GB" sz="1600" dirty="0" smtClean="0">
                <a:solidFill>
                  <a:srgbClr val="525252"/>
                </a:solidFill>
                <a:latin typeface="Arial" pitchFamily="34" charset="0"/>
              </a:rPr>
              <a:t>Q &amp; A</a:t>
            </a:r>
            <a:endParaRPr lang="en-GB" sz="1600" dirty="0">
              <a:solidFill>
                <a:srgbClr val="525252"/>
              </a:solidFill>
              <a:latin typeface="Arial" pitchFamily="34" charset="0"/>
            </a:endParaRPr>
          </a:p>
        </p:txBody>
      </p:sp>
      <p:sp>
        <p:nvSpPr>
          <p:cNvPr id="3"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23</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Two Pillars of “Africa Rising”</a:t>
            </a:r>
          </a:p>
          <a:p>
            <a:r>
              <a:rPr lang="en-GB" sz="1600" dirty="0" smtClean="0">
                <a:solidFill>
                  <a:srgbClr val="525252"/>
                </a:solidFill>
                <a:latin typeface="Arial" pitchFamily="34" charset="0"/>
              </a:rPr>
              <a:t>1</a:t>
            </a:r>
            <a:r>
              <a:rPr lang="en-GB" sz="1600" baseline="30000" dirty="0" smtClean="0">
                <a:solidFill>
                  <a:srgbClr val="525252"/>
                </a:solidFill>
                <a:latin typeface="Arial" pitchFamily="34" charset="0"/>
              </a:rPr>
              <a:t>st</a:t>
            </a:r>
            <a:r>
              <a:rPr lang="en-GB" sz="1600" dirty="0">
                <a:solidFill>
                  <a:srgbClr val="525252"/>
                </a:solidFill>
                <a:latin typeface="Arial" pitchFamily="34" charset="0"/>
              </a:rPr>
              <a:t> </a:t>
            </a:r>
            <a:r>
              <a:rPr lang="en-GB" sz="1600" dirty="0" smtClean="0">
                <a:solidFill>
                  <a:srgbClr val="525252"/>
                </a:solidFill>
                <a:latin typeface="Arial" pitchFamily="34" charset="0"/>
              </a:rPr>
              <a:t>pillar – commodity exports</a:t>
            </a:r>
          </a:p>
        </p:txBody>
      </p:sp>
      <p:sp>
        <p:nvSpPr>
          <p:cNvPr id="8" name="2039315831.625403.125165.6251"/>
          <p:cNvSpPr>
            <a:spLocks noChangeArrowheads="1"/>
          </p:cNvSpPr>
          <p:nvPr>
            <p:custDataLst>
              <p:tags r:id="rId1"/>
            </p:custDataLst>
          </p:nvPr>
        </p:nvSpPr>
        <p:spPr bwMode="gray">
          <a:xfrm>
            <a:off x="304279" y="1520788"/>
            <a:ext cx="1819450" cy="4212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terms of trade – in other words, the purchasing power of commodity exports – were a big part of the Africa Rising narrative, and the lost decades before it.</a:t>
            </a:r>
          </a:p>
          <a:p>
            <a:pPr marL="171450" lvl="1" indent="-171450"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In 2002, it would have taken 19 barrels of oil to import a single Sanyo flip phone, at that time a mid-range phone. By 2008, a phone from the same range could be imported with less than one barrel  of oil.</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Yet this process did not benefit all economies evenly. Many of the East African economies saw no material change in their terms of trade but still grew strongly.</a:t>
            </a: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5" name="Rectangle 4"/>
          <p:cNvSpPr>
            <a:spLocks noChangeAspect="1"/>
          </p:cNvSpPr>
          <p:nvPr/>
        </p:nvSpPr>
        <p:spPr>
          <a:xfrm>
            <a:off x="2339752" y="1412776"/>
            <a:ext cx="6381536" cy="4392488"/>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6" name="1158.375226.7528.875154.8751"/>
          <p:cNvSpPr>
            <a:spLocks noChangeArrowheads="1"/>
          </p:cNvSpPr>
          <p:nvPr>
            <p:custDataLst>
              <p:tags r:id="rId2"/>
            </p:custDataLst>
          </p:nvPr>
        </p:nvSpPr>
        <p:spPr bwMode="gray">
          <a:xfrm>
            <a:off x="2483768" y="5805264"/>
            <a:ext cx="2825750"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World Bank Development Indicators</a:t>
            </a:r>
            <a:endParaRPr lang="en-GB" sz="1000" dirty="0">
              <a:solidFill>
                <a:srgbClr val="000000"/>
              </a:solidFill>
              <a:latin typeface="Arial" pitchFamily="34" charset="0"/>
              <a:cs typeface="Arial" pitchFamily="34" charset="0"/>
            </a:endParaRPr>
          </a:p>
        </p:txBody>
      </p:sp>
      <p:grpSp>
        <p:nvGrpSpPr>
          <p:cNvPr id="9" name="Group 8"/>
          <p:cNvGrpSpPr/>
          <p:nvPr/>
        </p:nvGrpSpPr>
        <p:grpSpPr>
          <a:xfrm>
            <a:off x="2577352" y="1484784"/>
            <a:ext cx="5991091" cy="4428492"/>
            <a:chOff x="0" y="0"/>
            <a:chExt cx="4572000" cy="2743200"/>
          </a:xfrm>
        </p:grpSpPr>
        <p:graphicFrame>
          <p:nvGraphicFramePr>
            <p:cNvPr id="10" name="Chart 9"/>
            <p:cNvGraphicFramePr/>
            <p:nvPr/>
          </p:nvGraphicFramePr>
          <p:xfrm>
            <a:off x="0" y="0"/>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1" name="Down Arrow 10"/>
            <p:cNvSpPr/>
            <p:nvPr/>
          </p:nvSpPr>
          <p:spPr>
            <a:xfrm rot="18774326" flipH="1">
              <a:off x="1578749" y="529871"/>
              <a:ext cx="133305" cy="909791"/>
            </a:xfrm>
            <a:prstGeom prst="downArrow">
              <a:avLst/>
            </a:prstGeom>
            <a:solidFill>
              <a:schemeClr val="bg1">
                <a:lumMod val="85000"/>
              </a:schemeClr>
            </a:solidFill>
            <a:ln w="6350">
              <a:solidFill>
                <a:schemeClr val="tx1">
                  <a:alpha val="6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grpSp>
      <p:sp>
        <p:nvSpPr>
          <p:cNvPr id="12"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3</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Two Pillars of “Africa Rising”</a:t>
            </a:r>
          </a:p>
          <a:p>
            <a:r>
              <a:rPr lang="en-GB" sz="1600" dirty="0" smtClean="0">
                <a:solidFill>
                  <a:srgbClr val="525252"/>
                </a:solidFill>
                <a:latin typeface="Arial" pitchFamily="34" charset="0"/>
              </a:rPr>
              <a:t>2</a:t>
            </a:r>
            <a:r>
              <a:rPr lang="en-GB" sz="1600" baseline="30000" dirty="0" smtClean="0">
                <a:solidFill>
                  <a:srgbClr val="525252"/>
                </a:solidFill>
                <a:latin typeface="Arial" pitchFamily="34" charset="0"/>
              </a:rPr>
              <a:t>nd</a:t>
            </a:r>
            <a:r>
              <a:rPr lang="en-GB" sz="1600" dirty="0" smtClean="0">
                <a:solidFill>
                  <a:srgbClr val="525252"/>
                </a:solidFill>
                <a:latin typeface="Arial" pitchFamily="34" charset="0"/>
              </a:rPr>
              <a:t> pillar – rising debt</a:t>
            </a:r>
            <a:endParaRPr lang="en-GB" sz="1600" dirty="0">
              <a:solidFill>
                <a:srgbClr val="525252"/>
              </a:solidFill>
              <a:latin typeface="Arial" pitchFamily="34" charset="0"/>
            </a:endParaRPr>
          </a:p>
        </p:txBody>
      </p:sp>
      <p:graphicFrame>
        <p:nvGraphicFramePr>
          <p:cNvPr id="5" name="Chart 4"/>
          <p:cNvGraphicFramePr/>
          <p:nvPr/>
        </p:nvGraphicFramePr>
        <p:xfrm>
          <a:off x="467544" y="1268760"/>
          <a:ext cx="4037781" cy="288032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 name="Chart 6"/>
          <p:cNvGraphicFramePr/>
          <p:nvPr/>
        </p:nvGraphicFramePr>
        <p:xfrm>
          <a:off x="4505325" y="1268760"/>
          <a:ext cx="4171131" cy="2880320"/>
        </p:xfrm>
        <a:graphic>
          <a:graphicData uri="http://schemas.openxmlformats.org/drawingml/2006/chart">
            <c:chart xmlns:c="http://schemas.openxmlformats.org/drawingml/2006/chart" xmlns:r="http://schemas.openxmlformats.org/officeDocument/2006/relationships" r:id="rId10"/>
          </a:graphicData>
        </a:graphic>
      </p:graphicFrame>
      <p:sp>
        <p:nvSpPr>
          <p:cNvPr id="8" name="2039315831.625403.125165.6251"/>
          <p:cNvSpPr>
            <a:spLocks noChangeArrowheads="1"/>
          </p:cNvSpPr>
          <p:nvPr>
            <p:custDataLst>
              <p:tags r:id="rId1"/>
            </p:custDataLst>
          </p:nvPr>
        </p:nvSpPr>
        <p:spPr bwMode="gray">
          <a:xfrm>
            <a:off x="323528" y="4797152"/>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Heading into the Global Financial Crisis (GFC) Sovereign balance sheets had been cleaned up by Paris Club and HIPC debt relief initiatives</a:t>
            </a:r>
            <a:endParaRPr lang="en-GB" sz="1100" dirty="0" smtClean="0">
              <a:solidFill>
                <a:srgbClr val="000000"/>
              </a:solidFill>
              <a:latin typeface="Arial" pitchFamily="34" charset="0"/>
              <a:cs typeface="Arial" pitchFamily="34" charset="0"/>
            </a:endParaRPr>
          </a:p>
        </p:txBody>
      </p:sp>
      <p:sp>
        <p:nvSpPr>
          <p:cNvPr id="9" name="2039315831.625403.125165.6251"/>
          <p:cNvSpPr>
            <a:spLocks noChangeArrowheads="1"/>
          </p:cNvSpPr>
          <p:nvPr>
            <p:custDataLst>
              <p:tags r:id="rId2"/>
            </p:custDataLst>
          </p:nvPr>
        </p:nvSpPr>
        <p:spPr bwMode="gray">
          <a:xfrm>
            <a:off x="2411760" y="4797152"/>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When the crisis hit, there was scope for both monetary and fiscal stimulus. New debts were raised on growing local currency markets. </a:t>
            </a:r>
            <a:endParaRPr lang="en-GB" sz="1100" dirty="0" smtClean="0">
              <a:solidFill>
                <a:srgbClr val="000000"/>
              </a:solidFill>
              <a:latin typeface="Arial" pitchFamily="34" charset="0"/>
              <a:cs typeface="Arial" pitchFamily="34" charset="0"/>
            </a:endParaRPr>
          </a:p>
        </p:txBody>
      </p:sp>
      <p:sp>
        <p:nvSpPr>
          <p:cNvPr id="10" name="2039315831.625403.125165.6251"/>
          <p:cNvSpPr>
            <a:spLocks noChangeArrowheads="1"/>
          </p:cNvSpPr>
          <p:nvPr>
            <p:custDataLst>
              <p:tags r:id="rId3"/>
            </p:custDataLst>
          </p:nvPr>
        </p:nvSpPr>
        <p:spPr bwMode="gray">
          <a:xfrm>
            <a:off x="4716016" y="4797152"/>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This maintained growth at artificially high levels and contributed to a (mistaken) belief that Africa had “decoupled”.  </a:t>
            </a:r>
          </a:p>
        </p:txBody>
      </p:sp>
      <p:sp>
        <p:nvSpPr>
          <p:cNvPr id="11" name="Rectangle 10"/>
          <p:cNvSpPr>
            <a:spLocks noChangeAspect="1"/>
          </p:cNvSpPr>
          <p:nvPr/>
        </p:nvSpPr>
        <p:spPr>
          <a:xfrm>
            <a:off x="323528" y="1268760"/>
            <a:ext cx="8397760" cy="3096344"/>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12" name="1158.375226.7528.875154.8751"/>
          <p:cNvSpPr>
            <a:spLocks noChangeArrowheads="1"/>
          </p:cNvSpPr>
          <p:nvPr>
            <p:custDataLst>
              <p:tags r:id="rId4"/>
            </p:custDataLst>
          </p:nvPr>
        </p:nvSpPr>
        <p:spPr bwMode="gray">
          <a:xfrm>
            <a:off x="5895538" y="4365104"/>
            <a:ext cx="2825750"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IMF World Economic Outlook (WEO)</a:t>
            </a:r>
            <a:endParaRPr lang="en-GB" sz="1000" dirty="0">
              <a:solidFill>
                <a:srgbClr val="000000"/>
              </a:solidFill>
              <a:latin typeface="Arial" pitchFamily="34" charset="0"/>
              <a:cs typeface="Arial" pitchFamily="34" charset="0"/>
            </a:endParaRPr>
          </a:p>
        </p:txBody>
      </p:sp>
      <p:sp>
        <p:nvSpPr>
          <p:cNvPr id="13"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4</a:t>
            </a:fld>
            <a:endParaRPr lang="en-GB" sz="1200" dirty="0">
              <a:solidFill>
                <a:schemeClr val="tx1">
                  <a:tint val="75000"/>
                </a:schemeClr>
              </a:solidFill>
            </a:endParaRPr>
          </a:p>
        </p:txBody>
      </p:sp>
      <p:sp>
        <p:nvSpPr>
          <p:cNvPr id="14" name="2039315831.625403.125165.6251"/>
          <p:cNvSpPr>
            <a:spLocks noChangeArrowheads="1"/>
          </p:cNvSpPr>
          <p:nvPr>
            <p:custDataLst>
              <p:tags r:id="rId5"/>
            </p:custDataLst>
          </p:nvPr>
        </p:nvSpPr>
        <p:spPr bwMode="gray">
          <a:xfrm>
            <a:off x="6948264" y="4797152"/>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p:txBody>
      </p:sp>
      <p:sp>
        <p:nvSpPr>
          <p:cNvPr id="15" name="2039315831.625403.125165.6251"/>
          <p:cNvSpPr>
            <a:spLocks noChangeArrowheads="1"/>
          </p:cNvSpPr>
          <p:nvPr>
            <p:custDataLst>
              <p:tags r:id="rId6"/>
            </p:custDataLst>
          </p:nvPr>
        </p:nvSpPr>
        <p:spPr bwMode="gray">
          <a:xfrm>
            <a:off x="6901838" y="4797152"/>
            <a:ext cx="1819450" cy="133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decoupling myth was only true to the extent that governments </a:t>
            </a:r>
            <a:r>
              <a:rPr lang="en-GB" sz="1100" dirty="0">
                <a:latin typeface="Arial" pitchFamily="34" charset="0"/>
                <a:cs typeface="Arial" pitchFamily="34" charset="0"/>
              </a:rPr>
              <a:t>could keep taking on more debts. </a:t>
            </a:r>
            <a:r>
              <a:rPr lang="en-GB" sz="1100" dirty="0" smtClean="0">
                <a:latin typeface="Arial" pitchFamily="34" charset="0"/>
                <a:cs typeface="Arial" pitchFamily="34" charset="0"/>
              </a:rPr>
              <a:t>Today, balance sheets are much more stretched.</a:t>
            </a: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Two Pillars of “Africa Rising”</a:t>
            </a:r>
          </a:p>
          <a:p>
            <a:r>
              <a:rPr lang="en-GB" sz="1600" dirty="0" smtClean="0">
                <a:solidFill>
                  <a:srgbClr val="525252"/>
                </a:solidFill>
                <a:latin typeface="Arial" pitchFamily="34" charset="0"/>
              </a:rPr>
              <a:t>Where did all this debt go?</a:t>
            </a:r>
            <a:endParaRPr lang="en-GB" sz="1600" dirty="0">
              <a:solidFill>
                <a:srgbClr val="525252"/>
              </a:solidFill>
              <a:latin typeface="Arial" pitchFamily="34" charset="0"/>
            </a:endParaRPr>
          </a:p>
        </p:txBody>
      </p:sp>
      <p:graphicFrame>
        <p:nvGraphicFramePr>
          <p:cNvPr id="5" name="Chart 4"/>
          <p:cNvGraphicFramePr/>
          <p:nvPr/>
        </p:nvGraphicFramePr>
        <p:xfrm>
          <a:off x="2744624" y="1484784"/>
          <a:ext cx="5976664" cy="4104456"/>
        </p:xfrm>
        <a:graphic>
          <a:graphicData uri="http://schemas.openxmlformats.org/drawingml/2006/chart">
            <c:chart xmlns:c="http://schemas.openxmlformats.org/drawingml/2006/chart" xmlns:r="http://schemas.openxmlformats.org/officeDocument/2006/relationships" r:id="rId5"/>
          </a:graphicData>
        </a:graphic>
      </p:graphicFrame>
      <p:sp>
        <p:nvSpPr>
          <p:cNvPr id="7" name="2039315831.625403.125165.6251"/>
          <p:cNvSpPr>
            <a:spLocks noChangeArrowheads="1"/>
          </p:cNvSpPr>
          <p:nvPr>
            <p:custDataLst>
              <p:tags r:id="rId1"/>
            </p:custDataLst>
          </p:nvPr>
        </p:nvSpPr>
        <p:spPr bwMode="gray">
          <a:xfrm>
            <a:off x="467544" y="1520788"/>
            <a:ext cx="1819450" cy="4716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New borrowings were recycled into higher recurrent expenditure, helping to sustain and prolong the consumption boom which had been started by rising commodity prices.</a:t>
            </a:r>
          </a:p>
          <a:p>
            <a:pPr marL="171450" lvl="1" indent="-171450" defTabSz="1019175">
              <a:buClr>
                <a:srgbClr val="042556"/>
              </a:buCl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For many countries, the growth in public wage bills accelerated precisely as the commodity revenues were getting hit by the crisis.</a:t>
            </a:r>
          </a:p>
          <a:p>
            <a:pPr marL="171450" lvl="1" indent="-171450"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In Nigeria, the public sector wage bill went up from N443bn in 2005 to  N1,659bn in 2012 , driven by a 53% increase in civil servants’ wages in 2010.</a:t>
            </a:r>
          </a:p>
          <a:p>
            <a:pPr marL="171450" lvl="1" indent="-171450" defTabSz="1019175">
              <a:buClr>
                <a:srgbClr val="042556"/>
              </a:buClr>
              <a:buFont typeface="Wingdings" pitchFamily="2" charset="2"/>
              <a:buChar cha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In Ghana, the public sector wage expended by a factor of 10x in real terms in 10 years. Then, the hangover came…</a:t>
            </a: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6" name="Rectangle 5"/>
          <p:cNvSpPr>
            <a:spLocks noChangeAspect="1"/>
          </p:cNvSpPr>
          <p:nvPr/>
        </p:nvSpPr>
        <p:spPr>
          <a:xfrm>
            <a:off x="2555776" y="1484784"/>
            <a:ext cx="6165512" cy="424847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8" name="1158.375226.7528.875154.8751"/>
          <p:cNvSpPr>
            <a:spLocks noChangeArrowheads="1"/>
          </p:cNvSpPr>
          <p:nvPr>
            <p:custDataLst>
              <p:tags r:id="rId2"/>
            </p:custDataLst>
          </p:nvPr>
        </p:nvSpPr>
        <p:spPr bwMode="gray">
          <a:xfrm>
            <a:off x="2555776" y="5733256"/>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a:t>
            </a:r>
            <a:r>
              <a:rPr lang="en-GB" sz="1000" dirty="0" err="1" smtClean="0">
                <a:solidFill>
                  <a:srgbClr val="000000"/>
                </a:solidFill>
                <a:latin typeface="Arial" pitchFamily="34" charset="0"/>
                <a:cs typeface="Arial" pitchFamily="34" charset="0"/>
              </a:rPr>
              <a:t>Haver</a:t>
            </a:r>
            <a:r>
              <a:rPr lang="en-GB" sz="1000" dirty="0" smtClean="0">
                <a:solidFill>
                  <a:srgbClr val="000000"/>
                </a:solidFill>
                <a:latin typeface="Arial" pitchFamily="34" charset="0"/>
                <a:cs typeface="Arial" pitchFamily="34" charset="0"/>
              </a:rPr>
              <a:t>, National central banks</a:t>
            </a:r>
            <a:endParaRPr lang="en-GB" sz="1000" dirty="0">
              <a:solidFill>
                <a:srgbClr val="000000"/>
              </a:solidFill>
              <a:latin typeface="Arial" pitchFamily="34" charset="0"/>
              <a:cs typeface="Arial" pitchFamily="34" charset="0"/>
            </a:endParaRP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5</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The New Normal: 2-Speed Africa</a:t>
            </a:r>
          </a:p>
          <a:p>
            <a:r>
              <a:rPr lang="en-GB" sz="1600" dirty="0" smtClean="0">
                <a:solidFill>
                  <a:srgbClr val="525252"/>
                </a:solidFill>
                <a:latin typeface="Arial" pitchFamily="34" charset="0"/>
              </a:rPr>
              <a:t>No longer one tide lifting all boats</a:t>
            </a:r>
            <a:endParaRPr lang="en-GB" sz="1600" dirty="0">
              <a:solidFill>
                <a:srgbClr val="525252"/>
              </a:solidFill>
              <a:latin typeface="Arial" pitchFamily="34" charset="0"/>
            </a:endParaRPr>
          </a:p>
        </p:txBody>
      </p:sp>
      <p:grpSp>
        <p:nvGrpSpPr>
          <p:cNvPr id="6" name="Group 5"/>
          <p:cNvGrpSpPr/>
          <p:nvPr/>
        </p:nvGrpSpPr>
        <p:grpSpPr>
          <a:xfrm>
            <a:off x="2483768" y="1574794"/>
            <a:ext cx="6084676" cy="4158462"/>
            <a:chOff x="168178" y="-238681"/>
            <a:chExt cx="6289359" cy="4158462"/>
          </a:xfrm>
        </p:grpSpPr>
        <p:graphicFrame>
          <p:nvGraphicFramePr>
            <p:cNvPr id="7" name="Chart 6"/>
            <p:cNvGraphicFramePr/>
            <p:nvPr/>
          </p:nvGraphicFramePr>
          <p:xfrm>
            <a:off x="168178" y="-238681"/>
            <a:ext cx="6289359" cy="4158462"/>
          </p:xfrm>
          <a:graphic>
            <a:graphicData uri="http://schemas.openxmlformats.org/drawingml/2006/chart">
              <c:chart xmlns:c="http://schemas.openxmlformats.org/drawingml/2006/chart" xmlns:r="http://schemas.openxmlformats.org/officeDocument/2006/relationships" r:id="rId5"/>
            </a:graphicData>
          </a:graphic>
        </p:graphicFrame>
        <p:sp>
          <p:nvSpPr>
            <p:cNvPr id="8" name="Rectangle 7"/>
            <p:cNvSpPr/>
            <p:nvPr/>
          </p:nvSpPr>
          <p:spPr>
            <a:xfrm>
              <a:off x="2773238" y="319381"/>
              <a:ext cx="1618859" cy="3168352"/>
            </a:xfrm>
            <a:prstGeom prst="rect">
              <a:avLst/>
            </a:prstGeom>
            <a:solidFill>
              <a:schemeClr val="bg1">
                <a:lumMod val="85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sz="1100"/>
            </a:p>
          </p:txBody>
        </p:sp>
      </p:grpSp>
      <p:sp>
        <p:nvSpPr>
          <p:cNvPr id="9" name="2039315831.625403.125165.6251"/>
          <p:cNvSpPr>
            <a:spLocks noChangeArrowheads="1"/>
          </p:cNvSpPr>
          <p:nvPr>
            <p:custDataLst>
              <p:tags r:id="rId1"/>
            </p:custDataLst>
          </p:nvPr>
        </p:nvSpPr>
        <p:spPr bwMode="gray">
          <a:xfrm>
            <a:off x="467544" y="1520788"/>
            <a:ext cx="1819450" cy="4860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With the two major pillars of “Africa Rising” no longer in play, what will drive growth going forward?</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Instead of one “Africa Rising” we will most likely see a 2-speed continent where some economies growth at twice the regional average, and others are basically stagnant.</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In fact, the non-commodity group of African countries is expected to be the fastest growing in the world, even ahead of Asia. </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What are the features of these economies, and what are they doing so differently?</a:t>
            </a: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sp>
        <p:nvSpPr>
          <p:cNvPr id="10" name="Rectangle 9"/>
          <p:cNvSpPr>
            <a:spLocks noChangeAspect="1"/>
          </p:cNvSpPr>
          <p:nvPr/>
        </p:nvSpPr>
        <p:spPr>
          <a:xfrm>
            <a:off x="2555776" y="1484784"/>
            <a:ext cx="6165512" cy="424847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11" name="1158.375226.7528.875154.8751"/>
          <p:cNvSpPr>
            <a:spLocks noChangeArrowheads="1"/>
          </p:cNvSpPr>
          <p:nvPr>
            <p:custDataLst>
              <p:tags r:id="rId2"/>
            </p:custDataLst>
          </p:nvPr>
        </p:nvSpPr>
        <p:spPr bwMode="gray">
          <a:xfrm>
            <a:off x="2555776" y="5733256"/>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IMF WEO</a:t>
            </a:r>
            <a:endParaRPr lang="en-GB" sz="1000" dirty="0">
              <a:solidFill>
                <a:srgbClr val="000000"/>
              </a:solidFill>
              <a:latin typeface="Arial" pitchFamily="34" charset="0"/>
              <a:cs typeface="Arial" pitchFamily="34" charset="0"/>
            </a:endParaRPr>
          </a:p>
        </p:txBody>
      </p:sp>
      <p:sp>
        <p:nvSpPr>
          <p:cNvPr id="12"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6</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The New Normal: 2-Speed Africa</a:t>
            </a:r>
          </a:p>
          <a:p>
            <a:r>
              <a:rPr lang="en-GB" sz="1600" dirty="0" smtClean="0">
                <a:solidFill>
                  <a:srgbClr val="525252"/>
                </a:solidFill>
                <a:latin typeface="Arial" pitchFamily="34" charset="0"/>
              </a:rPr>
              <a:t>In an era of lower commodity prices, what still works?</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520788"/>
            <a:ext cx="1819450" cy="4428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common characteristics of the fast-growing group are:</a:t>
            </a:r>
          </a:p>
          <a:p>
            <a:pPr marL="171450" lvl="1" indent="-171450" defTabSz="1019175">
              <a:buClr>
                <a:srgbClr val="042556"/>
              </a:buClr>
            </a:pPr>
            <a:endParaRPr lang="en-GB" sz="1100" dirty="0" smtClean="0">
              <a:latin typeface="Arial" pitchFamily="34" charset="0"/>
              <a:cs typeface="Arial" pitchFamily="34" charset="0"/>
            </a:endParaRPr>
          </a:p>
          <a:p>
            <a:pPr marL="292100" lvl="2" indent="-109538" defTabSz="1019175">
              <a:buClr>
                <a:srgbClr val="042556"/>
              </a:buClr>
              <a:buFont typeface="Arial" pitchFamily="34" charset="0"/>
              <a:buChar char="̶"/>
            </a:pPr>
            <a:r>
              <a:rPr lang="en-GB" sz="1100" dirty="0" smtClean="0">
                <a:latin typeface="Arial" pitchFamily="34" charset="0"/>
                <a:cs typeface="Arial" pitchFamily="34" charset="0"/>
              </a:rPr>
              <a:t>Investment-driven instead of commodity-dependent;</a:t>
            </a:r>
          </a:p>
          <a:p>
            <a:pPr marL="292100" lvl="2" indent="-109538" defTabSz="1019175">
              <a:buClr>
                <a:srgbClr val="042556"/>
              </a:buClr>
              <a:buFont typeface="Arial" pitchFamily="34" charset="0"/>
              <a:buChar char="̶"/>
            </a:pPr>
            <a:r>
              <a:rPr lang="en-GB" sz="1100" dirty="0" smtClean="0">
                <a:latin typeface="Arial" pitchFamily="34" charset="0"/>
                <a:cs typeface="Arial" pitchFamily="34" charset="0"/>
              </a:rPr>
              <a:t>Capital recipients rather than capital exporters </a:t>
            </a:r>
          </a:p>
          <a:p>
            <a:pPr marL="292100" lvl="2" indent="-109538" defTabSz="1019175">
              <a:buClr>
                <a:srgbClr val="042556"/>
              </a:buClr>
              <a:buFont typeface="Arial" pitchFamily="34" charset="0"/>
              <a:buChar char="̶"/>
            </a:pPr>
            <a:r>
              <a:rPr lang="en-GB" sz="1100" dirty="0" smtClean="0">
                <a:latin typeface="Arial" pitchFamily="34" charset="0"/>
                <a:cs typeface="Arial" pitchFamily="34" charset="0"/>
              </a:rPr>
              <a:t>Coherently</a:t>
            </a:r>
            <a:r>
              <a:rPr lang="en-GB" sz="1100" dirty="0">
                <a:latin typeface="Arial" pitchFamily="34" charset="0"/>
                <a:cs typeface="Arial" pitchFamily="34" charset="0"/>
              </a:rPr>
              <a:t>-</a:t>
            </a:r>
            <a:r>
              <a:rPr lang="en-GB" sz="1100" dirty="0" smtClean="0">
                <a:latin typeface="Arial" pitchFamily="34" charset="0"/>
                <a:cs typeface="Arial" pitchFamily="34" charset="0"/>
              </a:rPr>
              <a:t>planned rather than free-for-all capitalist</a:t>
            </a:r>
          </a:p>
          <a:p>
            <a:pPr marL="171450" lvl="1" indent="-171450" defTabSz="1019175">
              <a:buClr>
                <a:srgbClr val="042556"/>
              </a:buClr>
              <a:buFont typeface="Wingdings" pitchFamily="2" charset="2"/>
              <a:buChar char="§"/>
            </a:pPr>
            <a:endParaRPr lang="en-GB" sz="1100" dirty="0" smtClean="0">
              <a:solidFill>
                <a:srgbClr val="C00000"/>
              </a:solidFill>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 experience of East Africa shows that the investment-driven model can deliver high, relatively inclusive growth.</a:t>
            </a:r>
          </a:p>
          <a:p>
            <a:pPr marL="171450" lvl="1" indent="-171450" defTabSz="1019175">
              <a:buClr>
                <a:srgbClr val="042556"/>
              </a:buClr>
              <a:buFont typeface="Wingdings" pitchFamily="2" charset="2"/>
              <a:buChar cha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This kind of growth requires neither commodity revenues nor unsustainable levels of public debt. So why is this model not accessible to Nigeria?</a:t>
            </a:r>
          </a:p>
          <a:p>
            <a:pPr marL="171450" lvl="1" indent="-171450" defTabSz="1019175">
              <a:buClr>
                <a:srgbClr val="042556"/>
              </a:buClr>
            </a:pPr>
            <a:endParaRPr lang="en-GB" sz="1100" dirty="0" smtClean="0">
              <a:solidFill>
                <a:srgbClr val="000000"/>
              </a:solidFill>
              <a:latin typeface="Arial" pitchFamily="34" charset="0"/>
              <a:cs typeface="Arial" pitchFamily="34" charset="0"/>
            </a:endParaRPr>
          </a:p>
        </p:txBody>
      </p:sp>
      <p:graphicFrame>
        <p:nvGraphicFramePr>
          <p:cNvPr id="7" name="Chart 6"/>
          <p:cNvGraphicFramePr/>
          <p:nvPr/>
        </p:nvGraphicFramePr>
        <p:xfrm>
          <a:off x="2483768" y="1520788"/>
          <a:ext cx="6139930" cy="4428492"/>
        </p:xfrm>
        <a:graphic>
          <a:graphicData uri="http://schemas.openxmlformats.org/drawingml/2006/chart">
            <c:chart xmlns:c="http://schemas.openxmlformats.org/drawingml/2006/chart" xmlns:r="http://schemas.openxmlformats.org/officeDocument/2006/relationships" r:id="rId5"/>
          </a:graphicData>
        </a:graphic>
      </p:graphicFrame>
      <p:sp>
        <p:nvSpPr>
          <p:cNvPr id="5" name="Rectangle 4"/>
          <p:cNvSpPr>
            <a:spLocks noChangeAspect="1"/>
          </p:cNvSpPr>
          <p:nvPr/>
        </p:nvSpPr>
        <p:spPr>
          <a:xfrm>
            <a:off x="2483768" y="1340768"/>
            <a:ext cx="6237520" cy="4608512"/>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8" name="1158.375226.7528.875154.8751"/>
          <p:cNvSpPr>
            <a:spLocks noChangeArrowheads="1"/>
          </p:cNvSpPr>
          <p:nvPr>
            <p:custDataLst>
              <p:tags r:id="rId2"/>
            </p:custDataLst>
          </p:nvPr>
        </p:nvSpPr>
        <p:spPr bwMode="gray">
          <a:xfrm>
            <a:off x="2555776" y="5949280"/>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World Development Indicators</a:t>
            </a:r>
            <a:endParaRPr lang="en-GB" sz="1000" dirty="0">
              <a:solidFill>
                <a:srgbClr val="000000"/>
              </a:solidFill>
              <a:latin typeface="Arial" pitchFamily="34" charset="0"/>
              <a:cs typeface="Arial" pitchFamily="34" charset="0"/>
            </a:endParaRPr>
          </a:p>
        </p:txBody>
      </p:sp>
      <p:sp>
        <p:nvSpPr>
          <p:cNvPr id="9"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7</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Problems With the Current Policy Agenda</a:t>
            </a:r>
          </a:p>
          <a:p>
            <a:r>
              <a:rPr lang="en-GB" sz="1600" dirty="0" smtClean="0">
                <a:solidFill>
                  <a:srgbClr val="525252"/>
                </a:solidFill>
                <a:latin typeface="Arial" pitchFamily="34" charset="0"/>
              </a:rPr>
              <a:t>Why must Nigeria be Africa’s laggard rather than its leader?</a:t>
            </a:r>
            <a:endParaRPr lang="en-GB" sz="1600" dirty="0">
              <a:solidFill>
                <a:srgbClr val="525252"/>
              </a:solidFill>
              <a:latin typeface="Arial" pitchFamily="34" charset="0"/>
            </a:endParaRPr>
          </a:p>
        </p:txBody>
      </p:sp>
      <p:sp>
        <p:nvSpPr>
          <p:cNvPr id="6" name="2039315831.625403.125165.6251"/>
          <p:cNvSpPr>
            <a:spLocks noChangeArrowheads="1"/>
          </p:cNvSpPr>
          <p:nvPr>
            <p:custDataLst>
              <p:tags r:id="rId1"/>
            </p:custDataLst>
          </p:nvPr>
        </p:nvSpPr>
        <p:spPr bwMode="gray">
          <a:xfrm>
            <a:off x="467544" y="1412776"/>
            <a:ext cx="8253744"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sym typeface="Wingdings"/>
              </a:rPr>
              <a:t>No one can deny that the </a:t>
            </a:r>
            <a:r>
              <a:rPr lang="en-GB" sz="1600" dirty="0" err="1" smtClean="0">
                <a:latin typeface="Arial" pitchFamily="34" charset="0"/>
                <a:cs typeface="Arial" pitchFamily="34" charset="0"/>
                <a:sym typeface="Wingdings"/>
              </a:rPr>
              <a:t>Buhari</a:t>
            </a:r>
            <a:r>
              <a:rPr lang="en-GB" sz="1600" dirty="0" smtClean="0">
                <a:latin typeface="Arial" pitchFamily="34" charset="0"/>
                <a:cs typeface="Arial" pitchFamily="34" charset="0"/>
                <a:sym typeface="Wingdings"/>
              </a:rPr>
              <a:t> Administration inherited serious problems. But are its current policies the right ones to fix these problems?</a:t>
            </a:r>
          </a:p>
          <a:p>
            <a:pPr marL="171450" lvl="1" indent="-171450" defTabSz="1019175">
              <a:buClr>
                <a:srgbClr val="042556"/>
              </a:buClr>
              <a:buFont typeface="Wingdings" pitchFamily="2" charset="2"/>
              <a:buChar char="§"/>
            </a:pPr>
            <a:endParaRPr lang="en-GB" sz="1600" dirty="0">
              <a:latin typeface="Arial" pitchFamily="34" charset="0"/>
              <a:cs typeface="Arial" pitchFamily="34" charset="0"/>
              <a:sym typeface="Wingdings"/>
            </a:endParaRPr>
          </a:p>
          <a:p>
            <a:pPr marL="171450" lvl="1" indent="-171450" defTabSz="1019175">
              <a:buClr>
                <a:srgbClr val="042556"/>
              </a:buClr>
              <a:buFont typeface="Wingdings" pitchFamily="2" charset="2"/>
              <a:buChar char="§"/>
            </a:pPr>
            <a:r>
              <a:rPr lang="en-GB" sz="1600" dirty="0" smtClean="0">
                <a:latin typeface="Arial" pitchFamily="34" charset="0"/>
                <a:cs typeface="Arial" pitchFamily="34" charset="0"/>
                <a:sym typeface="Wingdings"/>
              </a:rPr>
              <a:t>If we accept the conclusion of the first part of the presentation, namely that:</a:t>
            </a:r>
          </a:p>
          <a:p>
            <a:pPr marL="628650" lvl="2" indent="-171450" defTabSz="1019175">
              <a:spcBef>
                <a:spcPts val="600"/>
              </a:spcBef>
              <a:buClr>
                <a:srgbClr val="042556"/>
              </a:buClr>
              <a:buFont typeface="Wingdings" pitchFamily="2" charset="2"/>
              <a:buChar char="Ø"/>
            </a:pPr>
            <a:r>
              <a:rPr lang="en-GB" sz="1600" dirty="0" smtClean="0">
                <a:latin typeface="Arial" pitchFamily="34" charset="0"/>
                <a:cs typeface="Arial" pitchFamily="34" charset="0"/>
              </a:rPr>
              <a:t> The government balance sheet is stretched;</a:t>
            </a: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rPr>
              <a:t>And investment is the key to growth…</a:t>
            </a:r>
          </a:p>
          <a:p>
            <a:pPr marL="628650" lvl="2" indent="-171450" defTabSz="1019175">
              <a:buClr>
                <a:srgbClr val="042556"/>
              </a:buClr>
              <a:buFont typeface="Wingdings" pitchFamily="2" charset="2"/>
              <a:buChar char="Ø"/>
            </a:pPr>
            <a:endParaRPr lang="en-GB" sz="1600" dirty="0" smtClean="0">
              <a:latin typeface="Arial" pitchFamily="34" charset="0"/>
              <a:cs typeface="Arial" pitchFamily="34" charset="0"/>
            </a:endParaRPr>
          </a:p>
          <a:p>
            <a:pPr marL="285750" lvl="1" indent="-285750" defTabSz="1019175">
              <a:buClr>
                <a:srgbClr val="042556"/>
              </a:buClr>
              <a:buFont typeface="Wingdings" charset="2"/>
              <a:buChar char="§"/>
            </a:pPr>
            <a:r>
              <a:rPr lang="en-GB" sz="1600" dirty="0" smtClean="0">
                <a:latin typeface="Arial" pitchFamily="34" charset="0"/>
                <a:cs typeface="Arial" pitchFamily="34" charset="0"/>
                <a:sym typeface="Wingdings"/>
              </a:rPr>
              <a:t>Why has the Federal Government pinned its hope of a recovery on a strategy of:</a:t>
            </a:r>
          </a:p>
          <a:p>
            <a:pPr marL="628650" lvl="2" indent="-171450" defTabSz="1019175">
              <a:spcBef>
                <a:spcPts val="600"/>
              </a:spcBef>
              <a:buClr>
                <a:srgbClr val="042556"/>
              </a:buClr>
              <a:buFont typeface="Wingdings" pitchFamily="2" charset="2"/>
              <a:buChar char="Ø"/>
            </a:pPr>
            <a:r>
              <a:rPr lang="en-GB" sz="1600" dirty="0" smtClean="0">
                <a:latin typeface="Arial" pitchFamily="34" charset="0"/>
                <a:cs typeface="Arial" pitchFamily="34" charset="0"/>
              </a:rPr>
              <a:t> Massive fiscal expansion;</a:t>
            </a:r>
            <a:endParaRPr lang="en-GB" sz="1600" dirty="0">
              <a:latin typeface="Arial" pitchFamily="34" charset="0"/>
              <a:cs typeface="Arial" pitchFamily="34" charset="0"/>
            </a:endParaRPr>
          </a:p>
          <a:p>
            <a:pPr marL="628650" lvl="2" indent="-171450" defTabSz="1019175">
              <a:buClr>
                <a:srgbClr val="042556"/>
              </a:buClr>
              <a:buFont typeface="Wingdings" pitchFamily="2" charset="2"/>
              <a:buChar char="Ø"/>
            </a:pPr>
            <a:r>
              <a:rPr lang="en-GB" sz="1600" dirty="0" smtClean="0">
                <a:latin typeface="Arial" pitchFamily="34" charset="0"/>
                <a:cs typeface="Arial" pitchFamily="34" charset="0"/>
              </a:rPr>
              <a:t> And an FX policy that deters investment?</a:t>
            </a:r>
            <a:endParaRPr lang="en-GB" sz="1600" dirty="0">
              <a:latin typeface="Arial" pitchFamily="34" charset="0"/>
              <a:cs typeface="Arial" pitchFamily="34" charset="0"/>
            </a:endParaRPr>
          </a:p>
          <a:p>
            <a:pPr marL="457200" lvl="2" defTabSz="1019175">
              <a:buClr>
                <a:srgbClr val="042556"/>
              </a:buClr>
            </a:pPr>
            <a:endParaRPr lang="en-GB" sz="1600" dirty="0" smtClean="0">
              <a:latin typeface="Arial" pitchFamily="34" charset="0"/>
              <a:cs typeface="Arial" pitchFamily="34" charset="0"/>
              <a:sym typeface="Wingdings"/>
            </a:endParaRPr>
          </a:p>
        </p:txBody>
      </p:sp>
      <p:sp>
        <p:nvSpPr>
          <p:cNvPr id="5"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8</a:t>
            </a:fld>
            <a:endParaRPr lang="en-GB" sz="1200" dirty="0">
              <a:solidFill>
                <a:schemeClr val="tx1">
                  <a:tint val="75000"/>
                </a:schemeClr>
              </a:solidFill>
            </a:endParaRPr>
          </a:p>
        </p:txBody>
      </p:sp>
    </p:spTree>
    <p:extLst>
      <p:ext uri="{BB962C8B-B14F-4D97-AF65-F5344CB8AC3E}">
        <p14:creationId xmlns:p14="http://schemas.microsoft.com/office/powerpoint/2010/main" val="15267639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7920880" cy="646331"/>
          </a:xfrm>
          <a:prstGeom prst="rect">
            <a:avLst/>
          </a:prstGeom>
          <a:noFill/>
        </p:spPr>
        <p:txBody>
          <a:bodyPr wrap="square" rtlCol="0">
            <a:spAutoFit/>
          </a:bodyPr>
          <a:lstStyle/>
          <a:p>
            <a:r>
              <a:rPr lang="en-GB" sz="2000" b="1" dirty="0" smtClean="0">
                <a:solidFill>
                  <a:srgbClr val="525252"/>
                </a:solidFill>
                <a:latin typeface="Arial" pitchFamily="34" charset="0"/>
              </a:rPr>
              <a:t>Problems With the Current Policy Agenda</a:t>
            </a:r>
          </a:p>
          <a:p>
            <a:r>
              <a:rPr lang="en-GB" sz="1600" dirty="0" smtClean="0">
                <a:solidFill>
                  <a:srgbClr val="525252"/>
                </a:solidFill>
                <a:latin typeface="Arial" pitchFamily="34" charset="0"/>
              </a:rPr>
              <a:t>Part I: The limits of fiscal stimulus</a:t>
            </a:r>
          </a:p>
        </p:txBody>
      </p:sp>
      <p:sp>
        <p:nvSpPr>
          <p:cNvPr id="6" name="2039315831.625403.125165.6251"/>
          <p:cNvSpPr>
            <a:spLocks noChangeArrowheads="1"/>
          </p:cNvSpPr>
          <p:nvPr>
            <p:custDataLst>
              <p:tags r:id="rId1"/>
            </p:custDataLst>
          </p:nvPr>
        </p:nvSpPr>
        <p:spPr bwMode="gray">
          <a:xfrm>
            <a:off x="467544" y="1340768"/>
            <a:ext cx="1819450"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Federal Government spending accounts for just 5.7% of GDP, and one quarter of this is for debt service alone. The role of government spending in the broader economy is minor.</a:t>
            </a:r>
          </a:p>
          <a:p>
            <a:pPr marL="171450" lvl="1" indent="-171450"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This is particularly true of public </a:t>
            </a:r>
            <a:r>
              <a:rPr lang="en-GB" sz="1100" dirty="0" err="1" smtClean="0">
                <a:latin typeface="Arial" pitchFamily="34" charset="0"/>
                <a:cs typeface="Arial" pitchFamily="34" charset="0"/>
              </a:rPr>
              <a:t>capex</a:t>
            </a:r>
            <a:r>
              <a:rPr lang="en-GB" sz="1100" dirty="0" smtClean="0">
                <a:latin typeface="Arial" pitchFamily="34" charset="0"/>
                <a:cs typeface="Arial" pitchFamily="34" charset="0"/>
              </a:rPr>
              <a:t>: while the economy has quadrupled in nominal terms since 2005, and the population has grown by over 40 million, </a:t>
            </a:r>
            <a:r>
              <a:rPr lang="en-GB" sz="1100" dirty="0" err="1" smtClean="0">
                <a:latin typeface="Arial" pitchFamily="34" charset="0"/>
                <a:cs typeface="Arial" pitchFamily="34" charset="0"/>
              </a:rPr>
              <a:t>capex</a:t>
            </a:r>
            <a:r>
              <a:rPr lang="en-GB" sz="1100" dirty="0" smtClean="0">
                <a:latin typeface="Arial" pitchFamily="34" charset="0"/>
                <a:cs typeface="Arial" pitchFamily="34" charset="0"/>
              </a:rPr>
              <a:t> has barely changed.</a:t>
            </a:r>
          </a:p>
          <a:p>
            <a:pPr marL="171450" lvl="1" indent="-171450" defTabSz="1019175">
              <a:buClr>
                <a:srgbClr val="042556"/>
              </a:buClr>
            </a:pPr>
            <a:endParaRPr lang="en-GB" sz="1100" dirty="0" smtClean="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smtClean="0">
                <a:latin typeface="Arial" pitchFamily="34" charset="0"/>
                <a:cs typeface="Arial" pitchFamily="34" charset="0"/>
              </a:rPr>
              <a:t>There is much talk about raising non-oil revenues, but the tough measures (like tax increases) are not being taken.</a:t>
            </a:r>
          </a:p>
          <a:p>
            <a:pPr marL="0" lvl="1" defTabSz="1019175">
              <a:buClr>
                <a:srgbClr val="042556"/>
              </a:buClr>
            </a:pPr>
            <a:endParaRPr lang="en-GB" sz="1100" dirty="0">
              <a:latin typeface="Arial" pitchFamily="34" charset="0"/>
              <a:cs typeface="Arial" pitchFamily="34" charset="0"/>
            </a:endParaRPr>
          </a:p>
          <a:p>
            <a:pPr marL="171450" lvl="1" indent="-171450" defTabSz="1019175">
              <a:buClr>
                <a:srgbClr val="042556"/>
              </a:buClr>
              <a:buFont typeface="Wingdings" pitchFamily="2" charset="2"/>
              <a:buChar char="§"/>
            </a:pPr>
            <a:r>
              <a:rPr lang="en-GB" sz="1100" dirty="0">
                <a:latin typeface="Arial" pitchFamily="34" charset="0"/>
                <a:cs typeface="Arial" pitchFamily="34" charset="0"/>
              </a:rPr>
              <a:t>T</a:t>
            </a:r>
            <a:r>
              <a:rPr lang="en-GB" sz="1100" dirty="0" smtClean="0">
                <a:latin typeface="Arial" pitchFamily="34" charset="0"/>
                <a:cs typeface="Arial" pitchFamily="34" charset="0"/>
              </a:rPr>
              <a:t>he best ever out-turn for non-oil revenues was N779bn in 2014. This would be enough to fund 13% of the 2016 budget.</a:t>
            </a:r>
            <a:endParaRPr lang="en-GB" sz="1100" dirty="0" smtClean="0">
              <a:solidFill>
                <a:srgbClr val="000000"/>
              </a:solidFill>
              <a:latin typeface="Arial" pitchFamily="34" charset="0"/>
              <a:cs typeface="Arial" pitchFamily="34" charset="0"/>
            </a:endParaRPr>
          </a:p>
        </p:txBody>
      </p:sp>
      <p:sp>
        <p:nvSpPr>
          <p:cNvPr id="7" name="Rectangle 6"/>
          <p:cNvSpPr>
            <a:spLocks noChangeAspect="1"/>
          </p:cNvSpPr>
          <p:nvPr/>
        </p:nvSpPr>
        <p:spPr>
          <a:xfrm>
            <a:off x="2483768" y="1340768"/>
            <a:ext cx="6237520" cy="4176464"/>
          </a:xfrm>
          <a:prstGeom prst="rect">
            <a:avLst/>
          </a:prstGeom>
          <a:noFill/>
          <a:ln w="12700">
            <a:solidFill>
              <a:srgbClr val="04255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GB" sz="1100"/>
          </a:p>
        </p:txBody>
      </p:sp>
      <p:sp>
        <p:nvSpPr>
          <p:cNvPr id="9" name="1158.375226.7528.875154.8751"/>
          <p:cNvSpPr>
            <a:spLocks noChangeArrowheads="1"/>
          </p:cNvSpPr>
          <p:nvPr>
            <p:custDataLst>
              <p:tags r:id="rId2"/>
            </p:custDataLst>
          </p:nvPr>
        </p:nvSpPr>
        <p:spPr bwMode="gray">
          <a:xfrm>
            <a:off x="2555776" y="5517232"/>
            <a:ext cx="3312368"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96969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647" tIns="24617" rIns="65647" bIns="41029"/>
          <a:lstStyle/>
          <a:p>
            <a:pPr>
              <a:tabLst>
                <a:tab pos="1633187" algn="r"/>
              </a:tabLst>
              <a:defRPr/>
            </a:pPr>
            <a:r>
              <a:rPr lang="en-GB" sz="1000" dirty="0" smtClean="0">
                <a:solidFill>
                  <a:srgbClr val="000000"/>
                </a:solidFill>
                <a:latin typeface="Arial" pitchFamily="34" charset="0"/>
                <a:cs typeface="Arial" pitchFamily="34" charset="0"/>
              </a:rPr>
              <a:t>Source: Budget Office of the Federation</a:t>
            </a:r>
            <a:endParaRPr lang="en-GB" sz="1000" dirty="0">
              <a:solidFill>
                <a:srgbClr val="000000"/>
              </a:solidFill>
              <a:latin typeface="Arial" pitchFamily="34" charset="0"/>
              <a:cs typeface="Arial" pitchFamily="34" charset="0"/>
            </a:endParaRPr>
          </a:p>
        </p:txBody>
      </p:sp>
      <p:graphicFrame>
        <p:nvGraphicFramePr>
          <p:cNvPr id="8" name="Chart 7"/>
          <p:cNvGraphicFramePr>
            <a:graphicFrameLocks/>
          </p:cNvGraphicFramePr>
          <p:nvPr/>
        </p:nvGraphicFramePr>
        <p:xfrm>
          <a:off x="2555776" y="1520788"/>
          <a:ext cx="6165512" cy="3996444"/>
        </p:xfrm>
        <a:graphic>
          <a:graphicData uri="http://schemas.openxmlformats.org/drawingml/2006/chart">
            <c:chart xmlns:c="http://schemas.openxmlformats.org/drawingml/2006/chart" xmlns:r="http://schemas.openxmlformats.org/officeDocument/2006/relationships" r:id="rId5"/>
          </a:graphicData>
        </a:graphic>
      </p:graphicFrame>
      <p:sp>
        <p:nvSpPr>
          <p:cNvPr id="10" name="Slide Number Placeholder 3"/>
          <p:cNvSpPr txBox="1">
            <a:spLocks/>
          </p:cNvSpPr>
          <p:nvPr/>
        </p:nvSpPr>
        <p:spPr>
          <a:xfrm>
            <a:off x="197514" y="6354460"/>
            <a:ext cx="394072" cy="309941"/>
          </a:xfrm>
          <a:prstGeom prst="rect">
            <a:avLst/>
          </a:prstGeom>
        </p:spPr>
        <p:txBody>
          <a:bodyPr/>
          <a:lstStyle/>
          <a:p>
            <a:pPr marR="0" lvl="0" indent="0" fontAlgn="auto">
              <a:lnSpc>
                <a:spcPct val="100000"/>
              </a:lnSpc>
              <a:spcBef>
                <a:spcPts val="0"/>
              </a:spcBef>
              <a:spcAft>
                <a:spcPts val="0"/>
              </a:spcAft>
              <a:buClrTx/>
              <a:buSzTx/>
              <a:buFontTx/>
              <a:buNone/>
              <a:tabLst/>
              <a:defRPr/>
            </a:pPr>
            <a:fld id="{068BDE61-2808-4D8B-B1E9-1B8FFFA6B146}" type="slidenum">
              <a:rPr lang="en-GB" sz="1200" smtClean="0">
                <a:solidFill>
                  <a:schemeClr val="tx1">
                    <a:tint val="75000"/>
                  </a:schemeClr>
                </a:solidFill>
              </a:rPr>
              <a:pPr marR="0" lvl="0" indent="0" fontAlgn="auto">
                <a:lnSpc>
                  <a:spcPct val="100000"/>
                </a:lnSpc>
                <a:spcBef>
                  <a:spcPts val="0"/>
                </a:spcBef>
                <a:spcAft>
                  <a:spcPts val="0"/>
                </a:spcAft>
                <a:buClrTx/>
                <a:buSzTx/>
                <a:buFontTx/>
                <a:buNone/>
                <a:tabLst/>
                <a:defRPr/>
              </a:pPr>
              <a:t>9</a:t>
            </a:fld>
            <a:endParaRPr lang="en-GB" sz="1200" dirty="0">
              <a:solidFill>
                <a:schemeClr val="tx1">
                  <a:tint val="75000"/>
                </a:schemeClr>
              </a:solidFill>
            </a:endParaRPr>
          </a:p>
        </p:txBody>
      </p:sp>
    </p:spTree>
    <p:extLst>
      <p:ext uri="{BB962C8B-B14F-4D97-AF65-F5344CB8AC3E}">
        <p14:creationId xmlns:p14="http://schemas.microsoft.com/office/powerpoint/2010/main" val="36290651"/>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0.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1.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12.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3.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14.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5.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16.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7.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18.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19.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0.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1.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2.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3.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4.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5.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6.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7.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28.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29.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30.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31.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2.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3.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4.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35.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6.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7.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38.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39.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4.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40.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41.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42.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43.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44.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5.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6.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7.xml><?xml version="1.0" encoding="utf-8"?>
<p:tagLst xmlns:a="http://schemas.openxmlformats.org/drawingml/2006/main" xmlns:r="http://schemas.openxmlformats.org/officeDocument/2006/relationships" xmlns:p="http://schemas.openxmlformats.org/presentationml/2006/main">
  <p:tag name="CHARTLIBVERSION" val="NO VALUE"/>
  <p:tag name="DDVERSION" val="2.0"/>
  <p:tag name="FONTCOLOR" val="NO VALUE"/>
  <p:tag name="LINECOLOR" val="NO VALUE"/>
  <p:tag name="SOURCE" val="NO VALUE"/>
  <p:tag name="TYPE" val="ChartHeading"/>
  <p:tag name="DEVICE" val="Canon Colorpass 1000"/>
  <p:tag name="FILLFORECOLOR" val="Transparent"/>
  <p:tag name="SUBOBJECTID" val="ChartHeading"/>
  <p:tag name="OBJECTID" val="XLChart"/>
  <p:tag name="LEFT" val="226.8"/>
  <p:tag name="TOP" val="158.4"/>
  <p:tag name="HEIGHT" val="28.8"/>
  <p:tag name="WIDTH" val="154.8"/>
  <p:tag name="PLACEHOLDERSIZE" val="5"/>
  <p:tag name="ANCHORPOINT" val="2"/>
  <p:tag name="CHARTTYPE" val="Horizontal Bar Chart"/>
  <p:tag name="CHARTNAME" val="XLChart"/>
</p:tagLst>
</file>

<file path=ppt/tags/tag8.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ags/tag9.xml><?xml version="1.0" encoding="utf-8"?>
<p:tagLst xmlns:a="http://schemas.openxmlformats.org/drawingml/2006/main" xmlns:r="http://schemas.openxmlformats.org/officeDocument/2006/relationships" xmlns:p="http://schemas.openxmlformats.org/presentationml/2006/main">
  <p:tag name="RULERID" val="KeyPoints1"/>
  <p:tag name="ANCHORPOINT" val="NO VALUE"/>
  <p:tag name="CHARTLIBVERSION" val="NO VALUE"/>
  <p:tag name="DDVERSION" val="2.0"/>
  <p:tag name="LINECOLOR" val="NO VALUE"/>
  <p:tag name="PLACEHOLDERSIZE" val="NO VALUE"/>
  <p:tag name="TYPE" val="Key Points Field"/>
  <p:tag name="FILLFORECOLOR" val="Transparent"/>
  <p:tag name="SUBOBJECTID" val="KeyPoints"/>
  <p:tag name="OBJECTID" val="KeyPoints"/>
  <p:tag name="SOURCE" val="rulers.ppt!KeyPoints1"/>
  <p:tag name="HEIGHT" val="403.13"/>
  <p:tag name="WIDTH" val="165.63"/>
  <p:tag name="LEFT" val="31.63"/>
  <p:tag name="TOP" val="159.8"/>
  <p:tag name="FONTCOLOR" val="Key Points Font"/>
  <p:tag name="DEVICE" val="Canon Colorpass 1000"/>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11110</TotalTime>
  <Words>3432</Words>
  <Application>Microsoft Macintosh PowerPoint</Application>
  <PresentationFormat>On-screen Show (4:3)</PresentationFormat>
  <Paragraphs>451</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dc:title>
  <dc:creator>Phil Camp</dc:creator>
  <cp:lastModifiedBy>Office 2004 Test Drive User</cp:lastModifiedBy>
  <cp:revision>1000</cp:revision>
  <cp:lastPrinted>2014-10-04T18:56:12Z</cp:lastPrinted>
  <dcterms:created xsi:type="dcterms:W3CDTF">2012-06-18T11:39:10Z</dcterms:created>
  <dcterms:modified xsi:type="dcterms:W3CDTF">2016-12-02T00:25:10Z</dcterms:modified>
</cp:coreProperties>
</file>